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2209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REPORTED SPEECH: QUESTIONS, COMMANDS, REQUESTS AND REPORTING VERBS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7854696" cy="1752600"/>
          </a:xfrm>
        </p:spPr>
        <p:txBody>
          <a:bodyPr/>
          <a:lstStyle/>
          <a:p>
            <a:pPr algn="l"/>
            <a:r>
              <a:rPr lang="en-US" dirty="0" smtClean="0"/>
              <a:t>PROF. SEMIAL FAZLI                 semial.ajdini@live.com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example ‘D’ page 129.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Reported speech: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/>
          <a:lstStyle/>
          <a:p>
            <a:r>
              <a:rPr lang="en-US" dirty="0" smtClean="0"/>
              <a:t>When we report questions, changes in tenses, pronouns, possessive adjectives, time and place, so are the same as in reported statements.</a:t>
            </a:r>
          </a:p>
          <a:p>
            <a:r>
              <a:rPr lang="en-US" dirty="0" smtClean="0"/>
              <a:t>In reported question, the verb follows the subject as in ordinary statements and we do not use question marks.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a direct question has a question word, we use this word in the reported question.</a:t>
            </a:r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‘</a:t>
            </a:r>
            <a:r>
              <a:rPr lang="en-US" dirty="0" smtClean="0">
                <a:solidFill>
                  <a:srgbClr val="C00000"/>
                </a:solidFill>
              </a:rPr>
              <a:t>When</a:t>
            </a:r>
            <a:r>
              <a:rPr lang="en-US" dirty="0" smtClean="0"/>
              <a:t> did you start making records?’ he asked.</a:t>
            </a:r>
          </a:p>
          <a:p>
            <a:pPr>
              <a:buNone/>
            </a:pPr>
            <a:r>
              <a:rPr lang="en-US" dirty="0" smtClean="0"/>
              <a:t>He asked </a:t>
            </a:r>
            <a:r>
              <a:rPr lang="en-US" dirty="0" smtClean="0">
                <a:solidFill>
                  <a:srgbClr val="C00000"/>
                </a:solidFill>
              </a:rPr>
              <a:t>when</a:t>
            </a:r>
            <a:r>
              <a:rPr lang="en-US" dirty="0" smtClean="0"/>
              <a:t> I had started making records?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a direct question doesn’t have question word, we use if or whether in the reported speech.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‘ Do you like classical music?’ he asked.</a:t>
            </a:r>
          </a:p>
          <a:p>
            <a:pPr>
              <a:buNone/>
            </a:pPr>
            <a:r>
              <a:rPr lang="en-US" dirty="0" smtClean="0"/>
              <a:t>He asked </a:t>
            </a:r>
            <a:r>
              <a:rPr lang="en-US" dirty="0" smtClean="0">
                <a:solidFill>
                  <a:srgbClr val="C00000"/>
                </a:solidFill>
              </a:rPr>
              <a:t>if/whether</a:t>
            </a:r>
            <a:r>
              <a:rPr lang="en-US" dirty="0" smtClean="0"/>
              <a:t> I like classical music.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Reported Speech: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When we report commands, we usually use: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>
                <a:solidFill>
                  <a:srgbClr val="C00000"/>
                </a:solidFill>
              </a:rPr>
              <a:t>tell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object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7030A0"/>
                </a:solidFill>
              </a:rPr>
              <a:t>full infinitive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‘Turn the volume down!’ he shouted at me.</a:t>
            </a:r>
          </a:p>
          <a:p>
            <a:pPr>
              <a:buNone/>
            </a:pPr>
            <a:r>
              <a:rPr lang="en-US" dirty="0" smtClean="0"/>
              <a:t>He </a:t>
            </a:r>
            <a:r>
              <a:rPr lang="en-US" dirty="0" smtClean="0">
                <a:solidFill>
                  <a:srgbClr val="C00000"/>
                </a:solidFill>
              </a:rPr>
              <a:t>told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to turn </a:t>
            </a:r>
            <a:r>
              <a:rPr lang="en-US" dirty="0" smtClean="0"/>
              <a:t>the volume down.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‘Do not take my MP3 player!’ he said to his sister.</a:t>
            </a:r>
          </a:p>
          <a:p>
            <a:pPr>
              <a:buNone/>
            </a:pPr>
            <a:r>
              <a:rPr lang="en-US" dirty="0" smtClean="0"/>
              <a:t>He </a:t>
            </a:r>
            <a:r>
              <a:rPr lang="en-US" dirty="0" smtClean="0">
                <a:solidFill>
                  <a:srgbClr val="C00000"/>
                </a:solidFill>
              </a:rPr>
              <a:t>told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his sister </a:t>
            </a:r>
            <a:r>
              <a:rPr lang="en-US" dirty="0" smtClean="0"/>
              <a:t>not </a:t>
            </a:r>
            <a:r>
              <a:rPr lang="en-US" dirty="0" smtClean="0">
                <a:solidFill>
                  <a:srgbClr val="7030A0"/>
                </a:solidFill>
              </a:rPr>
              <a:t>to take </a:t>
            </a:r>
            <a:r>
              <a:rPr lang="en-US" dirty="0" smtClean="0"/>
              <a:t>his MP3 player.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Reported Speech: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report a request, we usually use: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smtClean="0">
                <a:solidFill>
                  <a:srgbClr val="C00000"/>
                </a:solidFill>
              </a:rPr>
              <a:t>ask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object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7030A0"/>
                </a:solidFill>
              </a:rPr>
              <a:t>full infinitive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‘ Can you lend me your headphones, please?’ she asked.</a:t>
            </a:r>
          </a:p>
          <a:p>
            <a:pPr>
              <a:buNone/>
            </a:pPr>
            <a:r>
              <a:rPr lang="en-US" dirty="0" smtClean="0"/>
              <a:t>She asked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to lend </a:t>
            </a:r>
            <a:r>
              <a:rPr lang="en-US" dirty="0" smtClean="0"/>
              <a:t>her my headphones.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‘Please do not tell anyone,’ he said.</a:t>
            </a:r>
          </a:p>
          <a:p>
            <a:pPr>
              <a:buNone/>
            </a:pPr>
            <a:r>
              <a:rPr lang="en-US" dirty="0" smtClean="0"/>
              <a:t>He </a:t>
            </a:r>
            <a:r>
              <a:rPr lang="en-US" dirty="0" smtClean="0">
                <a:solidFill>
                  <a:srgbClr val="C00000"/>
                </a:solidFill>
              </a:rPr>
              <a:t>asked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us</a:t>
            </a:r>
            <a:r>
              <a:rPr lang="en-US" dirty="0" smtClean="0"/>
              <a:t> not </a:t>
            </a:r>
            <a:r>
              <a:rPr lang="en-US" dirty="0" smtClean="0">
                <a:solidFill>
                  <a:srgbClr val="7030A0"/>
                </a:solidFill>
              </a:rPr>
              <a:t>to tell</a:t>
            </a:r>
            <a:r>
              <a:rPr lang="en-US" dirty="0" smtClean="0"/>
              <a:t> anyone.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Reported Speech: Reporting Verbs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2209800"/>
          <a:ext cx="76962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Say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(that) </a:t>
                      </a:r>
                      <a:r>
                        <a:rPr lang="en-US" baseline="0" dirty="0" smtClean="0"/>
                        <a:t>+ 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said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(that) </a:t>
                      </a:r>
                      <a:r>
                        <a:rPr lang="en-US" dirty="0" smtClean="0"/>
                        <a:t>he had enjoyed the concert.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Tell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(that) </a:t>
                      </a:r>
                      <a:r>
                        <a:rPr lang="en-US" baseline="0" dirty="0" smtClean="0"/>
                        <a:t>+ 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object</a:t>
                      </a:r>
                      <a:r>
                        <a:rPr lang="en-US" baseline="0" dirty="0" smtClean="0"/>
                        <a:t> + 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told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(that)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he had enjoyed the concert.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4572000"/>
          <a:ext cx="7620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Ask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question word </a:t>
                      </a:r>
                      <a:r>
                        <a:rPr lang="en-US" baseline="0" dirty="0" smtClean="0"/>
                        <a:t>+ 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He </a:t>
                      </a: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asked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where </a:t>
                      </a:r>
                      <a:r>
                        <a:rPr lang="en-US" baseline="0" dirty="0" smtClean="0"/>
                        <a:t>the concert was being held.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Ask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if/whether</a:t>
                      </a:r>
                      <a:r>
                        <a:rPr lang="en-US" dirty="0" smtClean="0"/>
                        <a:t> + 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asked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if/whether  </a:t>
                      </a:r>
                      <a:r>
                        <a:rPr lang="en-US" dirty="0" smtClean="0"/>
                        <a:t>we had enjoyed</a:t>
                      </a:r>
                      <a:r>
                        <a:rPr lang="en-US" baseline="0" dirty="0" smtClean="0"/>
                        <a:t> the concert.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9600" y="3886200"/>
          <a:ext cx="77724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87008">
                <a:tc>
                  <a:txBody>
                    <a:bodyPr/>
                    <a:lstStyle/>
                    <a:p>
                      <a:r>
                        <a:rPr lang="en-US" dirty="0" smtClean="0"/>
                        <a:t>REQUESTS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319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Ask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object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full infinitive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asked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to buy</a:t>
                      </a:r>
                      <a:r>
                        <a:rPr lang="en-US" dirty="0" smtClean="0"/>
                        <a:t> him a ticket for</a:t>
                      </a:r>
                      <a:r>
                        <a:rPr lang="en-US" baseline="0" dirty="0" smtClean="0"/>
                        <a:t> the concert.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397000"/>
          <a:ext cx="76962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COMMANDS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Tell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+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object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full infinitive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told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us</a:t>
                      </a:r>
                      <a:r>
                        <a:rPr lang="en-US" baseline="0" dirty="0" smtClean="0"/>
                        <a:t> not 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to go </a:t>
                      </a:r>
                      <a:r>
                        <a:rPr lang="en-US" baseline="0" dirty="0" smtClean="0"/>
                        <a:t>to the concert.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389120"/>
          </a:xfrm>
        </p:spPr>
        <p:txBody>
          <a:bodyPr/>
          <a:lstStyle/>
          <a:p>
            <a:r>
              <a:rPr lang="en-US" dirty="0" smtClean="0"/>
              <a:t>We can also use other verbs such as: promise, advice, deny and suggest to report speech.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2209800"/>
          <a:ext cx="84582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72089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VERB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OBJECT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FULL INFINITIVE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388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Promise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‘I will</a:t>
                      </a:r>
                      <a:r>
                        <a:rPr lang="en-US" baseline="0" dirty="0" smtClean="0"/>
                        <a:t> buy you a ticket for the concert,’ he said.</a:t>
                      </a:r>
                    </a:p>
                    <a:p>
                      <a:r>
                        <a:rPr lang="en-US" baseline="0" dirty="0" smtClean="0"/>
                        <a:t>He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promised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me 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to buy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a ticket for the concert.</a:t>
                      </a:r>
                      <a:endParaRPr lang="en-US" dirty="0"/>
                    </a:p>
                  </a:txBody>
                  <a:tcPr/>
                </a:tc>
              </a:tr>
              <a:tr h="13388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Advice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‘If I were you, I would buy tickets for the concert,’ he said.</a:t>
                      </a:r>
                    </a:p>
                    <a:p>
                      <a:r>
                        <a:rPr lang="en-US" dirty="0" smtClean="0"/>
                        <a:t>He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advised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to buy </a:t>
                      </a:r>
                      <a:r>
                        <a:rPr lang="en-US" baseline="0" dirty="0" smtClean="0"/>
                        <a:t>tickets for the concert.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338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16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VERB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GERUND (ING)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543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Deny 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‘I</a:t>
                      </a:r>
                      <a:r>
                        <a:rPr lang="en-US" baseline="0" dirty="0" smtClean="0"/>
                        <a:t> didn’t take your ticket for the concert,’ he said.</a:t>
                      </a:r>
                    </a:p>
                    <a:p>
                      <a:r>
                        <a:rPr lang="en-US" baseline="0" dirty="0" smtClean="0"/>
                        <a:t>He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denied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taking </a:t>
                      </a:r>
                      <a:r>
                        <a:rPr lang="en-US" baseline="0" dirty="0" smtClean="0"/>
                        <a:t>my ticket for the concert.</a:t>
                      </a:r>
                      <a:endParaRPr lang="en-US" dirty="0"/>
                    </a:p>
                  </a:txBody>
                  <a:tcPr/>
                </a:tc>
              </a:tr>
              <a:tr h="146543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Suggest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‘Let’s buy tickets for the concert,’ he said.</a:t>
                      </a:r>
                    </a:p>
                    <a:p>
                      <a:r>
                        <a:rPr lang="en-US" dirty="0" smtClean="0"/>
                        <a:t>He su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ggested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buying</a:t>
                      </a:r>
                      <a:r>
                        <a:rPr lang="en-US" baseline="0" dirty="0" smtClean="0"/>
                        <a:t> tickets for the concert.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528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REPORTED SPEECH: QUESTIONS, COMMANDS, REQUESTS AND REPORTING VERBS</vt:lpstr>
      <vt:lpstr>Reported speech: Questions</vt:lpstr>
      <vt:lpstr>Slide 3</vt:lpstr>
      <vt:lpstr>Reported Speech: Commands</vt:lpstr>
      <vt:lpstr>Reported Speech: Requests</vt:lpstr>
      <vt:lpstr>Reported Speech: Reporting Verbs</vt:lpstr>
      <vt:lpstr>Slide 7</vt:lpstr>
      <vt:lpstr>Slide 8</vt:lpstr>
      <vt:lpstr>Slide 9</vt:lpstr>
      <vt:lpstr>Homework 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SPEECH: QUESTIONS, COMMANDS, REQUESTS AND REPORTING VERBS</dc:title>
  <dc:creator>semial ajdini</dc:creator>
  <cp:lastModifiedBy>Radiant</cp:lastModifiedBy>
  <cp:revision>19</cp:revision>
  <dcterms:created xsi:type="dcterms:W3CDTF">2006-08-16T00:00:00Z</dcterms:created>
  <dcterms:modified xsi:type="dcterms:W3CDTF">2020-05-08T11:38:49Z</dcterms:modified>
</cp:coreProperties>
</file>