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A61BC-5B27-4551-AFAF-D02C2D4E68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7B478-710A-40FC-8E5D-030AABC4FF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/>
              <a:t>PJES</a:t>
            </a:r>
            <a:r>
              <a:rPr lang="sq-AL" sz="4800" b="1" dirty="0" smtClean="0"/>
              <a:t>ËZA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424936" cy="4536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Pjesëza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është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</a:t>
            </a:r>
            <a:r>
              <a:rPr lang="en-US" sz="2000" dirty="0" smtClean="0">
                <a:solidFill>
                  <a:schemeClr val="tx1"/>
                </a:solidFill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</a:rPr>
              <a:t>pandryshueshme</a:t>
            </a:r>
            <a:r>
              <a:rPr lang="en-US" sz="2000" dirty="0" smtClean="0">
                <a:solidFill>
                  <a:schemeClr val="tx1"/>
                </a:solidFill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</a:rPr>
              <a:t>ligjëratës,që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shërben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për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shprehur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ngjyrime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kuptimore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emocionuese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plotësuese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një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fjale,të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një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togfjalëshi</a:t>
            </a:r>
            <a:r>
              <a:rPr lang="en-US" sz="2000" dirty="0" smtClean="0">
                <a:solidFill>
                  <a:schemeClr val="tx1"/>
                </a:solidFill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një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folje</a:t>
            </a:r>
            <a:r>
              <a:rPr lang="en-US" sz="2000" dirty="0" smtClean="0">
                <a:solidFill>
                  <a:schemeClr val="tx1"/>
                </a:solidFill>
              </a:rPr>
              <a:t> t</a:t>
            </a:r>
            <a:r>
              <a:rPr lang="sq-AL" sz="2000" dirty="0" smtClean="0">
                <a:solidFill>
                  <a:schemeClr val="tx1"/>
                </a:solidFill>
              </a:rPr>
              <a:t>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tërë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Pjesëzat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pandryshueshme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përdoren</a:t>
            </a:r>
            <a:r>
              <a:rPr lang="en-US" sz="2000" dirty="0" smtClean="0">
                <a:solidFill>
                  <a:schemeClr val="tx1"/>
                </a:solidFill>
              </a:rPr>
              <a:t> t</a:t>
            </a:r>
            <a:r>
              <a:rPr lang="sq-AL" sz="2000" dirty="0" smtClean="0">
                <a:solidFill>
                  <a:schemeClr val="tx1"/>
                </a:solidFill>
              </a:rPr>
              <a:t>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mëvetësishme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dhe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kuptim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leksikor</a:t>
            </a:r>
            <a:r>
              <a:rPr lang="en-US" sz="2000" dirty="0" smtClean="0">
                <a:solidFill>
                  <a:schemeClr val="tx1"/>
                </a:solidFill>
              </a:rPr>
              <a:t> t</a:t>
            </a:r>
            <a:r>
              <a:rPr lang="sq-AL" sz="2000" dirty="0" smtClean="0">
                <a:solidFill>
                  <a:schemeClr val="tx1"/>
                </a:solidFill>
              </a:rPr>
              <a:t>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pavarur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Klasifikimi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pjesëzave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sipas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strukturës</a:t>
            </a:r>
            <a:r>
              <a:rPr lang="en-US" sz="2400" b="1" dirty="0" smtClean="0">
                <a:solidFill>
                  <a:schemeClr val="tx1"/>
                </a:solidFill>
              </a:rPr>
              <a:t>: </a:t>
            </a:r>
            <a:endParaRPr lang="sq-AL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AutoNum type="alphaLcParenR"/>
            </a:pPr>
            <a:r>
              <a:rPr lang="en-US" sz="2000" b="1" dirty="0" err="1" smtClean="0">
                <a:solidFill>
                  <a:schemeClr val="tx1"/>
                </a:solidFill>
              </a:rPr>
              <a:t>Fjalë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thjeshta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pjesëzat:ja,jo,nuk,po,s'i,vallë,asesi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lphaLcParenR"/>
            </a:pPr>
            <a:r>
              <a:rPr lang="en-US" sz="2000" b="1" dirty="0" err="1" smtClean="0">
                <a:solidFill>
                  <a:schemeClr val="tx1"/>
                </a:solidFill>
              </a:rPr>
              <a:t>Fjalët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të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përngjitura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pjesëzat:pale,siç,thuajse,etj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lphaLcParenR"/>
            </a:pPr>
            <a:r>
              <a:rPr lang="en-US" sz="2000" b="1" dirty="0" err="1" smtClean="0">
                <a:solidFill>
                  <a:schemeClr val="tx1"/>
                </a:solidFill>
              </a:rPr>
              <a:t>Pjesëza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lokucione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janë:as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për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vetëm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pë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vetëm</a:t>
            </a:r>
            <a:r>
              <a:rPr lang="en-US" sz="2000" dirty="0" smtClean="0">
                <a:solidFill>
                  <a:schemeClr val="tx1"/>
                </a:solidFill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</a:rPr>
              <a:t>vetëm,etj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sq-AL" sz="2000" dirty="0" smtClean="0">
                <a:solidFill>
                  <a:schemeClr val="tx1"/>
                </a:solidFill>
              </a:rPr>
              <a:t>P.sh. </a:t>
            </a:r>
            <a:r>
              <a:rPr lang="en-US" sz="2000" b="1" dirty="0" err="1" smtClean="0">
                <a:solidFill>
                  <a:schemeClr val="tx1"/>
                </a:solidFill>
              </a:rPr>
              <a:t>Ja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që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erdhi</a:t>
            </a:r>
            <a:r>
              <a:rPr lang="en-US" sz="2000" dirty="0" smtClean="0">
                <a:solidFill>
                  <a:schemeClr val="tx1"/>
                </a:solidFill>
              </a:rPr>
              <a:t> -</a:t>
            </a:r>
            <a:r>
              <a:rPr lang="en-US" sz="2000" dirty="0" err="1" smtClean="0">
                <a:solidFill>
                  <a:schemeClr val="tx1"/>
                </a:solidFill>
              </a:rPr>
              <a:t>tha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sq-AL" sz="20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sq-AL" sz="2000" dirty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Thuajse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gjithë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ishin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njëjtit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mendim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558608" cy="108011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chemeClr val="bg1"/>
                </a:solidFill>
              </a:rPr>
              <a:t>Klasifikimi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pjesëzave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sipas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domethënies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568952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Sipas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domethënies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pjesëzat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ndahen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në</a:t>
            </a:r>
            <a:r>
              <a:rPr lang="en-US" sz="2000" dirty="0" smtClean="0">
                <a:solidFill>
                  <a:schemeClr val="tx1"/>
                </a:solidFill>
              </a:rPr>
              <a:t> tri </a:t>
            </a:r>
            <a:r>
              <a:rPr lang="en-US" sz="2000" dirty="0" err="1" smtClean="0">
                <a:solidFill>
                  <a:schemeClr val="tx1"/>
                </a:solidFill>
              </a:rPr>
              <a:t>grupe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1.Pjesëza </a:t>
            </a:r>
            <a:r>
              <a:rPr lang="sq-AL" sz="2000" b="1" dirty="0" smtClean="0">
                <a:solidFill>
                  <a:schemeClr val="tx1"/>
                </a:solidFill>
              </a:rPr>
              <a:t>me </a:t>
            </a:r>
            <a:r>
              <a:rPr lang="en-US" sz="2000" b="1" dirty="0" err="1" smtClean="0">
                <a:solidFill>
                  <a:schemeClr val="tx1"/>
                </a:solidFill>
              </a:rPr>
              <a:t>ngjyrime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kuptimore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të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përgjithshme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endParaRPr lang="sq-AL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2.Pjesëza </a:t>
            </a:r>
            <a:r>
              <a:rPr lang="en-US" sz="2000" b="1" dirty="0" err="1" smtClean="0">
                <a:solidFill>
                  <a:schemeClr val="tx1"/>
                </a:solidFill>
              </a:rPr>
              <a:t>modale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sq-AL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3.Pjesëza </a:t>
            </a:r>
            <a:r>
              <a:rPr lang="en-US" sz="2000" b="1" dirty="0" err="1" smtClean="0">
                <a:solidFill>
                  <a:schemeClr val="tx1"/>
                </a:solidFill>
              </a:rPr>
              <a:t>emocionuese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shprehëse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sq-AL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u="sng" dirty="0" err="1" smtClean="0">
                <a:solidFill>
                  <a:schemeClr val="tx1"/>
                </a:solidFill>
              </a:rPr>
              <a:t>Pjesëza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sq-AL" sz="2000" b="1" u="sng" dirty="0" smtClean="0">
                <a:solidFill>
                  <a:schemeClr val="tx1"/>
                </a:solidFill>
              </a:rPr>
              <a:t>me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ngjyrime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kuptimore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të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përgjithshme</a:t>
            </a:r>
            <a:endParaRPr lang="sq-AL" sz="2000" u="sng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grupin</a:t>
            </a:r>
            <a:r>
              <a:rPr lang="en-US" sz="2000" dirty="0" smtClean="0">
                <a:solidFill>
                  <a:schemeClr val="tx1"/>
                </a:solidFill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</a:rPr>
              <a:t>parë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bëjnë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pjesëzat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dëftuese,përcaktuese</a:t>
            </a:r>
            <a:r>
              <a:rPr lang="sq-AL" sz="2000" dirty="0">
                <a:solidFill>
                  <a:schemeClr val="tx1"/>
                </a:solidFill>
              </a:rPr>
              <a:t>-</a:t>
            </a:r>
            <a:r>
              <a:rPr lang="en-US" sz="2000" dirty="0" err="1" smtClean="0">
                <a:solidFill>
                  <a:schemeClr val="tx1"/>
                </a:solidFill>
              </a:rPr>
              <a:t>saktësuese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  <a:r>
              <a:rPr lang="sq-AL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përafruese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tilla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</a:rPr>
              <a:t>pjesëzat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sq-AL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</a:t>
            </a:r>
            <a:r>
              <a:rPr lang="en-US" sz="2000" dirty="0" smtClean="0">
                <a:solidFill>
                  <a:schemeClr val="tx1"/>
                </a:solidFill>
              </a:rPr>
              <a:t>, bosh, </a:t>
            </a:r>
            <a:r>
              <a:rPr lang="en-US" sz="2000" dirty="0" err="1" smtClean="0">
                <a:solidFill>
                  <a:schemeClr val="tx1"/>
                </a:solidFill>
              </a:rPr>
              <a:t>pikërisht</a:t>
            </a:r>
            <a:r>
              <a:rPr lang="en-US" sz="2000" dirty="0" smtClean="0">
                <a:solidFill>
                  <a:schemeClr val="tx1"/>
                </a:solidFill>
              </a:rPr>
              <a:t>, mu,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sapo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, bile, </a:t>
            </a:r>
            <a:r>
              <a:rPr lang="en-US" sz="2000" dirty="0" err="1" smtClean="0">
                <a:solidFill>
                  <a:schemeClr val="tx1"/>
                </a:solidFill>
              </a:rPr>
              <a:t>madje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sidomos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afërsisht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nja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rreth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gati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etj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u="sng" dirty="0" err="1" smtClean="0">
                <a:solidFill>
                  <a:schemeClr val="tx1"/>
                </a:solidFill>
              </a:rPr>
              <a:t>Pjesëzat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modale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grupit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dytë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pohuese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mohuese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pyetëse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dyshuese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dhe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zbutëse.Te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tilla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janë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posi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 ,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mos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nuk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</a:rPr>
              <a:t>jo</a:t>
            </a:r>
            <a:r>
              <a:rPr lang="en-US" sz="2000" dirty="0" smtClean="0">
                <a:solidFill>
                  <a:schemeClr val="tx1"/>
                </a:solidFill>
              </a:rPr>
              <a:t>, as </a:t>
            </a:r>
            <a:r>
              <a:rPr lang="en-US" sz="2000" dirty="0" err="1" smtClean="0">
                <a:solidFill>
                  <a:schemeClr val="tx1"/>
                </a:solidFill>
              </a:rPr>
              <a:t>që</a:t>
            </a:r>
            <a:r>
              <a:rPr lang="en-US" sz="2000" dirty="0" smtClean="0">
                <a:solidFill>
                  <a:schemeClr val="tx1"/>
                </a:solidFill>
              </a:rPr>
              <a:t>, e, ë , a, </a:t>
            </a:r>
            <a:r>
              <a:rPr lang="en-US" sz="2000" dirty="0" err="1" smtClean="0">
                <a:solidFill>
                  <a:schemeClr val="tx1"/>
                </a:solidFill>
              </a:rPr>
              <a:t>kushedi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mbase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sikur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ndoshta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mos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mos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vallë</a:t>
            </a:r>
            <a:r>
              <a:rPr lang="en-US" sz="2000" dirty="0" smtClean="0">
                <a:solidFill>
                  <a:schemeClr val="tx1"/>
                </a:solidFill>
              </a:rPr>
              <a:t>, se </a:t>
            </a:r>
            <a:r>
              <a:rPr lang="en-US" sz="2000" dirty="0" err="1" smtClean="0">
                <a:solidFill>
                  <a:schemeClr val="tx1"/>
                </a:solidFill>
              </a:rPr>
              <a:t>mos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as,le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para</a:t>
            </a:r>
            <a:r>
              <a:rPr lang="en-US" sz="2000" dirty="0" smtClean="0">
                <a:solidFill>
                  <a:schemeClr val="tx1"/>
                </a:solidFill>
              </a:rPr>
              <a:t>, dot </a:t>
            </a:r>
            <a:r>
              <a:rPr lang="en-US" sz="2000" dirty="0" err="1" smtClean="0">
                <a:solidFill>
                  <a:schemeClr val="tx1"/>
                </a:solidFill>
              </a:rPr>
              <a:t>etj</a:t>
            </a:r>
            <a:r>
              <a:rPr lang="sq-AL" sz="2000" dirty="0" smtClean="0">
                <a:solidFill>
                  <a:schemeClr val="tx1"/>
                </a:solidFill>
              </a:rPr>
              <a:t>. </a:t>
            </a:r>
            <a:r>
              <a:rPr lang="sq-AL" sz="2000" b="1" dirty="0" smtClean="0">
                <a:solidFill>
                  <a:schemeClr val="tx1"/>
                </a:solidFill>
              </a:rPr>
              <a:t>P.sh.</a:t>
            </a:r>
            <a:r>
              <a:rPr lang="sq-AL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Pa </a:t>
            </a:r>
            <a:r>
              <a:rPr lang="en-US" sz="2000" dirty="0" smtClean="0">
                <a:solidFill>
                  <a:schemeClr val="tx1"/>
                </a:solidFill>
              </a:rPr>
              <a:t>shih </a:t>
            </a:r>
            <a:r>
              <a:rPr lang="en-US" sz="2000" dirty="0" err="1" smtClean="0">
                <a:solidFill>
                  <a:schemeClr val="tx1"/>
                </a:solidFill>
              </a:rPr>
              <a:t>andej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Agim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b="1" dirty="0" smtClean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-je </a:t>
            </a:r>
            <a:r>
              <a:rPr lang="en-US" sz="2000" dirty="0" err="1" smtClean="0">
                <a:solidFill>
                  <a:schemeClr val="tx1"/>
                </a:solidFill>
              </a:rPr>
              <a:t>edhe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gëzuar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sq-AL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u="sng" dirty="0" err="1" smtClean="0">
                <a:solidFill>
                  <a:schemeClr val="tx1"/>
                </a:solidFill>
              </a:rPr>
              <a:t>Pjesëzat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emocionuese</a:t>
            </a:r>
            <a:r>
              <a:rPr lang="en-US" sz="2000" b="1" u="sng" dirty="0" smtClean="0">
                <a:solidFill>
                  <a:schemeClr val="tx1"/>
                </a:solidFill>
              </a:rPr>
              <a:t>-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shprehëse</a:t>
            </a:r>
            <a:endParaRPr lang="sq-AL" sz="2000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këte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grup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hyjnë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pjesëzat</a:t>
            </a:r>
            <a:r>
              <a:rPr lang="en-US" sz="2000" dirty="0" smtClean="0">
                <a:solidFill>
                  <a:schemeClr val="tx1"/>
                </a:solidFill>
              </a:rPr>
              <a:t> : ç, de, pa, pale, </a:t>
            </a:r>
            <a:r>
              <a:rPr lang="en-US" sz="2000" dirty="0" err="1" smtClean="0">
                <a:solidFill>
                  <a:schemeClr val="tx1"/>
                </a:solidFill>
              </a:rPr>
              <a:t>pra</a:t>
            </a:r>
            <a:r>
              <a:rPr lang="en-US" sz="2000" dirty="0" smtClean="0">
                <a:solidFill>
                  <a:schemeClr val="tx1"/>
                </a:solidFill>
              </a:rPr>
              <a:t>, se, </a:t>
            </a:r>
            <a:r>
              <a:rPr lang="en-US" sz="2000" dirty="0" err="1" smtClean="0">
                <a:solidFill>
                  <a:schemeClr val="tx1"/>
                </a:solidFill>
              </a:rPr>
              <a:t>seç,etj</a:t>
            </a:r>
            <a:r>
              <a:rPr lang="sq-AL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Merre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pra</a:t>
            </a:r>
            <a:r>
              <a:rPr lang="en-US" sz="2000" dirty="0" smtClean="0">
                <a:solidFill>
                  <a:schemeClr val="tx1"/>
                </a:solidFill>
              </a:rPr>
              <a:t> !</a:t>
            </a:r>
            <a:r>
              <a:rPr lang="sq-AL" sz="2000" dirty="0" smtClean="0">
                <a:solidFill>
                  <a:schemeClr val="tx1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Donte të na e hidhte, pale.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2000" dirty="0" err="1" smtClean="0"/>
              <a:t>Në</a:t>
            </a:r>
            <a:r>
              <a:rPr lang="en-US" sz="2000" dirty="0" smtClean="0"/>
              <a:t> </a:t>
            </a:r>
            <a:r>
              <a:rPr lang="en-US" sz="2000" dirty="0" err="1" smtClean="0"/>
              <a:t>gjuhën</a:t>
            </a:r>
            <a:r>
              <a:rPr lang="en-US" sz="2000" dirty="0" smtClean="0"/>
              <a:t> </a:t>
            </a:r>
            <a:r>
              <a:rPr lang="en-US" sz="2000" dirty="0" err="1" smtClean="0"/>
              <a:t>shqipe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pjesëza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përdoren</a:t>
            </a:r>
            <a:r>
              <a:rPr lang="en-US" sz="2000" dirty="0" smtClean="0"/>
              <a:t> </a:t>
            </a:r>
            <a:r>
              <a:rPr lang="en-US" sz="2000" dirty="0" err="1" smtClean="0"/>
              <a:t>edhe</a:t>
            </a:r>
            <a:r>
              <a:rPr lang="en-US" sz="2000" dirty="0" smtClean="0"/>
              <a:t> </a:t>
            </a:r>
            <a:r>
              <a:rPr lang="en-US" sz="2000" dirty="0" err="1" smtClean="0"/>
              <a:t>disa</a:t>
            </a:r>
            <a:r>
              <a:rPr lang="en-US" sz="2000" dirty="0" smtClean="0"/>
              <a:t> </a:t>
            </a:r>
            <a:r>
              <a:rPr lang="en-US" sz="2000" dirty="0" err="1" smtClean="0"/>
              <a:t>fjalëza</a:t>
            </a:r>
            <a:r>
              <a:rPr lang="en-US" sz="2000" dirty="0" smtClean="0"/>
              <a:t> </a:t>
            </a:r>
            <a:r>
              <a:rPr lang="en-US" sz="2000" dirty="0" err="1" smtClean="0"/>
              <a:t>që</a:t>
            </a:r>
            <a:r>
              <a:rPr lang="en-US" sz="2000" dirty="0" smtClean="0"/>
              <a:t> </a:t>
            </a:r>
            <a:r>
              <a:rPr lang="en-US" sz="2000" dirty="0" err="1" smtClean="0"/>
              <a:t>sajojnë</a:t>
            </a:r>
            <a:r>
              <a:rPr lang="en-US" sz="2000" dirty="0" smtClean="0"/>
              <a:t> forma </a:t>
            </a:r>
            <a:r>
              <a:rPr lang="en-US" sz="2000" dirty="0" err="1" smtClean="0"/>
              <a:t>gramatikore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fjalëve</a:t>
            </a:r>
            <a:r>
              <a:rPr lang="en-US" sz="2000" dirty="0" smtClean="0"/>
              <a:t>.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tilla</a:t>
            </a:r>
            <a:r>
              <a:rPr lang="en-US" sz="2000" dirty="0" smtClean="0"/>
              <a:t> </a:t>
            </a:r>
            <a:r>
              <a:rPr lang="en-US" sz="2000" dirty="0" err="1" smtClean="0"/>
              <a:t>janë</a:t>
            </a:r>
            <a:r>
              <a:rPr lang="en-US" sz="2000" dirty="0" smtClean="0"/>
              <a:t>: </a:t>
            </a:r>
            <a:r>
              <a:rPr lang="en-US" sz="2000" b="1" dirty="0" smtClean="0"/>
              <a:t>u, do, </a:t>
            </a:r>
            <a:r>
              <a:rPr lang="en-US" sz="2000" b="1" dirty="0" err="1" smtClean="0"/>
              <a:t>të</a:t>
            </a:r>
            <a:r>
              <a:rPr lang="en-US" sz="2000" b="1" dirty="0" smtClean="0"/>
              <a:t>, me, </a:t>
            </a:r>
            <a:r>
              <a:rPr lang="en-US" sz="2000" b="1" dirty="0" err="1" smtClean="0"/>
              <a:t>për</a:t>
            </a:r>
            <a:r>
              <a:rPr lang="en-US" sz="2000" b="1" dirty="0" smtClean="0"/>
              <a:t>, pa, duke </a:t>
            </a:r>
            <a:r>
              <a:rPr lang="en-US" sz="2000" b="1" dirty="0" err="1" smtClean="0"/>
              <a:t>dhe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më</a:t>
            </a:r>
            <a:r>
              <a:rPr lang="en-US" sz="2000" b="1" dirty="0" smtClean="0"/>
              <a:t>.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b="1" u="sng" dirty="0" err="1" smtClean="0"/>
              <a:t>Pjesëza</a:t>
            </a:r>
            <a:r>
              <a:rPr lang="en-US" sz="2000" b="1" u="sng" dirty="0" smtClean="0"/>
              <a:t> u;</a:t>
            </a:r>
            <a:r>
              <a:rPr lang="sq-AL" sz="2000" b="1" u="sng" dirty="0" smtClean="0"/>
              <a:t> </a:t>
            </a:r>
            <a:r>
              <a:rPr lang="en-US" sz="2000" dirty="0" err="1" smtClean="0"/>
              <a:t>ndërton</a:t>
            </a:r>
            <a:r>
              <a:rPr lang="en-US" sz="2000" dirty="0" smtClean="0"/>
              <a:t> forma </a:t>
            </a:r>
            <a:r>
              <a:rPr lang="en-US" sz="2000" dirty="0" err="1" smtClean="0"/>
              <a:t>gramatikore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foljeve</a:t>
            </a:r>
            <a:r>
              <a:rPr lang="en-US" sz="2000" dirty="0" smtClean="0"/>
              <a:t> n</a:t>
            </a:r>
            <a:r>
              <a:rPr lang="sq-AL" sz="2000" dirty="0"/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diatezat</a:t>
            </a:r>
            <a:r>
              <a:rPr lang="en-US" sz="2000" dirty="0" smtClean="0"/>
              <a:t> </a:t>
            </a:r>
            <a:r>
              <a:rPr lang="en-US" sz="2000" dirty="0" err="1" smtClean="0"/>
              <a:t>vetvetore</a:t>
            </a:r>
            <a:r>
              <a:rPr lang="en-US" sz="2000" dirty="0" smtClean="0"/>
              <a:t>, m</a:t>
            </a:r>
            <a:r>
              <a:rPr lang="sq-AL" sz="2000" dirty="0" smtClean="0"/>
              <a:t>ë</a:t>
            </a:r>
            <a:r>
              <a:rPr lang="en-US" sz="2000" dirty="0" smtClean="0"/>
              <a:t>sore, </a:t>
            </a:r>
            <a:r>
              <a:rPr lang="en-US" sz="2000" dirty="0" err="1" smtClean="0"/>
              <a:t>pësore</a:t>
            </a:r>
            <a:r>
              <a:rPr lang="en-US" sz="2000" dirty="0" smtClean="0"/>
              <a:t>: u lava,</a:t>
            </a:r>
            <a:r>
              <a:rPr lang="sq-AL" sz="2000" dirty="0" smtClean="0"/>
              <a:t> </a:t>
            </a:r>
            <a:r>
              <a:rPr lang="en-US" sz="2000" dirty="0" err="1" smtClean="0"/>
              <a:t>lahu</a:t>
            </a:r>
            <a:r>
              <a:rPr lang="en-US" sz="2000" dirty="0" smtClean="0"/>
              <a:t> </a:t>
            </a:r>
            <a:r>
              <a:rPr lang="en-US" sz="2000" dirty="0" err="1" smtClean="0"/>
              <a:t>etj</a:t>
            </a:r>
            <a:r>
              <a:rPr lang="sq-AL" sz="2000" dirty="0"/>
              <a:t>.</a:t>
            </a:r>
            <a:r>
              <a:rPr lang="en-US" sz="2000" dirty="0" smtClean="0"/>
              <a:t>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b="1" u="sng" dirty="0" err="1" smtClean="0"/>
              <a:t>Pjesëza</a:t>
            </a:r>
            <a:r>
              <a:rPr lang="en-US" sz="2000" b="1" u="sng" dirty="0" smtClean="0"/>
              <a:t> do;</a:t>
            </a:r>
            <a:r>
              <a:rPr lang="sq-AL" sz="2000" b="1" u="sng" dirty="0" smtClean="0"/>
              <a:t> </a:t>
            </a:r>
            <a:r>
              <a:rPr lang="en-US" sz="2000" dirty="0" err="1" smtClean="0"/>
              <a:t>shërben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ndërtuar</a:t>
            </a:r>
            <a:r>
              <a:rPr lang="en-US" sz="2000" dirty="0" smtClean="0"/>
              <a:t> </a:t>
            </a:r>
            <a:r>
              <a:rPr lang="en-US" sz="2000" dirty="0" err="1" smtClean="0"/>
              <a:t>kohën</a:t>
            </a:r>
            <a:r>
              <a:rPr lang="en-US" sz="2000" dirty="0" smtClean="0"/>
              <a:t> e </a:t>
            </a:r>
            <a:r>
              <a:rPr lang="en-US" sz="2000" dirty="0" err="1" smtClean="0"/>
              <a:t>ardhme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dëftores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mënyrën</a:t>
            </a:r>
            <a:r>
              <a:rPr lang="en-US" sz="2000" dirty="0" smtClean="0"/>
              <a:t> </a:t>
            </a:r>
            <a:r>
              <a:rPr lang="en-US" sz="2000" dirty="0" err="1" smtClean="0"/>
              <a:t>kushtore</a:t>
            </a:r>
            <a:r>
              <a:rPr lang="en-US" sz="2000" dirty="0" smtClean="0"/>
              <a:t> </a:t>
            </a:r>
            <a:r>
              <a:rPr lang="en-US" sz="2000" dirty="0" err="1" smtClean="0"/>
              <a:t>psh.</a:t>
            </a:r>
            <a:r>
              <a:rPr lang="en-US" sz="2000" b="1" dirty="0" err="1" smtClean="0"/>
              <a:t>do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lexoja</a:t>
            </a:r>
            <a:r>
              <a:rPr lang="en-US" sz="2000" dirty="0" smtClean="0"/>
              <a:t>, </a:t>
            </a:r>
            <a:r>
              <a:rPr lang="en-US" sz="2000" b="1" dirty="0" smtClean="0"/>
              <a:t>do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punoj</a:t>
            </a:r>
            <a:r>
              <a:rPr lang="en-US" sz="2000" dirty="0" smtClean="0"/>
              <a:t>.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b="1" u="sng" dirty="0" err="1" smtClean="0"/>
              <a:t>Pjesëza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të</a:t>
            </a:r>
            <a:r>
              <a:rPr lang="en-US" sz="2000" b="1" u="sng" dirty="0" smtClean="0"/>
              <a:t>;</a:t>
            </a:r>
            <a:r>
              <a:rPr lang="sq-AL" sz="2000" b="1" u="sng" dirty="0" smtClean="0"/>
              <a:t> </a:t>
            </a:r>
            <a:r>
              <a:rPr lang="en-US" sz="2000" dirty="0" err="1" smtClean="0"/>
              <a:t>shërben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ndërtuar</a:t>
            </a:r>
            <a:r>
              <a:rPr lang="en-US" sz="2000" dirty="0" smtClean="0"/>
              <a:t> </a:t>
            </a:r>
            <a:r>
              <a:rPr lang="en-US" sz="2000" dirty="0" err="1" smtClean="0"/>
              <a:t>mënyrën</a:t>
            </a:r>
            <a:r>
              <a:rPr lang="en-US" sz="2000" dirty="0" smtClean="0"/>
              <a:t> </a:t>
            </a:r>
            <a:r>
              <a:rPr lang="en-US" sz="2000" dirty="0" err="1" smtClean="0"/>
              <a:t>lidhore</a:t>
            </a:r>
            <a:r>
              <a:rPr lang="en-US" sz="2000" dirty="0" smtClean="0"/>
              <a:t> </a:t>
            </a:r>
            <a:r>
              <a:rPr lang="en-US" sz="2000" dirty="0" err="1" smtClean="0"/>
              <a:t>psh.</a:t>
            </a:r>
            <a:r>
              <a:rPr lang="en-US" sz="2000" b="1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lexojë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punojë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të</a:t>
            </a:r>
            <a:r>
              <a:rPr lang="en-US" sz="2000" b="1" dirty="0" smtClean="0"/>
              <a:t> </a:t>
            </a:r>
            <a:r>
              <a:rPr lang="en-US" sz="2000" dirty="0" err="1" smtClean="0"/>
              <a:t>vrapoj,etj</a:t>
            </a:r>
            <a:r>
              <a:rPr lang="en-US" sz="2000" dirty="0" smtClean="0"/>
              <a:t>.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b="1" u="sng" dirty="0" err="1" smtClean="0"/>
              <a:t>Pjesëza</a:t>
            </a:r>
            <a:r>
              <a:rPr lang="en-US" sz="2000" b="1" u="sng" dirty="0" smtClean="0"/>
              <a:t> duke;</a:t>
            </a:r>
            <a:r>
              <a:rPr lang="sq-AL" sz="2000" b="1" u="sng" dirty="0" smtClean="0"/>
              <a:t> </a:t>
            </a:r>
            <a:r>
              <a:rPr lang="en-US" sz="2000" dirty="0" err="1" smtClean="0"/>
              <a:t>ndërton</a:t>
            </a:r>
            <a:r>
              <a:rPr lang="en-US" sz="2000" dirty="0" smtClean="0"/>
              <a:t> </a:t>
            </a:r>
            <a:r>
              <a:rPr lang="en-US" sz="2000" dirty="0" err="1" smtClean="0"/>
              <a:t>formën</a:t>
            </a:r>
            <a:r>
              <a:rPr lang="en-US" sz="2000" dirty="0" smtClean="0"/>
              <a:t> e </a:t>
            </a:r>
            <a:r>
              <a:rPr lang="en-US" sz="2000" dirty="0" err="1" smtClean="0"/>
              <a:t>pashtjelluar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përcjellores</a:t>
            </a:r>
            <a:r>
              <a:rPr lang="en-US" sz="2000" dirty="0" smtClean="0"/>
              <a:t>, </a:t>
            </a:r>
            <a:r>
              <a:rPr lang="en-US" sz="2000" b="1" dirty="0" smtClean="0"/>
              <a:t>duke</a:t>
            </a:r>
            <a:r>
              <a:rPr lang="en-US" sz="2000" dirty="0" smtClean="0"/>
              <a:t> </a:t>
            </a:r>
            <a:r>
              <a:rPr lang="en-US" sz="2000" dirty="0" err="1" smtClean="0"/>
              <a:t>punuar</a:t>
            </a:r>
            <a:r>
              <a:rPr lang="en-US" sz="2000" dirty="0" smtClean="0"/>
              <a:t>, </a:t>
            </a:r>
            <a:r>
              <a:rPr lang="en-US" sz="2000" b="1" dirty="0" smtClean="0"/>
              <a:t>duke</a:t>
            </a:r>
            <a:r>
              <a:rPr lang="en-US" sz="2000" dirty="0" smtClean="0"/>
              <a:t> </a:t>
            </a:r>
            <a:r>
              <a:rPr lang="en-US" sz="2000" dirty="0" err="1" smtClean="0"/>
              <a:t>lexuar</a:t>
            </a:r>
            <a:r>
              <a:rPr lang="en-US" sz="2000" dirty="0" smtClean="0"/>
              <a:t> </a:t>
            </a:r>
            <a:r>
              <a:rPr lang="en-US" sz="2000" dirty="0" err="1" smtClean="0"/>
              <a:t>etj</a:t>
            </a:r>
            <a:r>
              <a:rPr lang="en-US" sz="2000" dirty="0" smtClean="0"/>
              <a:t>.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b="1" u="sng" dirty="0" err="1" smtClean="0"/>
              <a:t>Pjesëza</a:t>
            </a:r>
            <a:r>
              <a:rPr lang="en-US" sz="2000" b="1" u="sng" dirty="0" smtClean="0"/>
              <a:t> </a:t>
            </a:r>
            <a:r>
              <a:rPr lang="en-US" sz="2000" b="1" u="sng" dirty="0" err="1" smtClean="0"/>
              <a:t>më</a:t>
            </a:r>
            <a:r>
              <a:rPr lang="en-US" sz="2000" b="1" u="sng" dirty="0" smtClean="0"/>
              <a:t>;</a:t>
            </a:r>
            <a:r>
              <a:rPr lang="sq-AL" sz="2000" b="1" u="sng" dirty="0" smtClean="0"/>
              <a:t> </a:t>
            </a:r>
            <a:r>
              <a:rPr lang="en-US" sz="2000" dirty="0" err="1" smtClean="0"/>
              <a:t>shërben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ndërtuar</a:t>
            </a:r>
            <a:r>
              <a:rPr lang="en-US" sz="2000" dirty="0" smtClean="0"/>
              <a:t> format </a:t>
            </a:r>
            <a:r>
              <a:rPr lang="en-US" sz="2000" dirty="0" err="1" smtClean="0"/>
              <a:t>gramatikore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shkallës</a:t>
            </a:r>
            <a:r>
              <a:rPr lang="en-US" sz="2000" dirty="0" smtClean="0"/>
              <a:t> </a:t>
            </a:r>
            <a:r>
              <a:rPr lang="en-US" sz="2000" dirty="0" err="1" smtClean="0"/>
              <a:t>krahasore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mbiemrat</a:t>
            </a:r>
            <a:r>
              <a:rPr lang="en-US" sz="2000" dirty="0" smtClean="0"/>
              <a:t> </a:t>
            </a:r>
            <a:r>
              <a:rPr lang="en-US" sz="2000" dirty="0" err="1" smtClean="0"/>
              <a:t>edhe</a:t>
            </a:r>
            <a:r>
              <a:rPr lang="en-US" sz="2000" dirty="0" smtClean="0"/>
              <a:t> </a:t>
            </a:r>
            <a:r>
              <a:rPr lang="en-US" sz="2000" dirty="0" err="1" smtClean="0"/>
              <a:t>ndajfoljet</a:t>
            </a:r>
            <a:r>
              <a:rPr lang="en-US" sz="2000" dirty="0" smtClean="0"/>
              <a:t> </a:t>
            </a:r>
            <a:r>
              <a:rPr lang="en-US" sz="2000" dirty="0" err="1" smtClean="0"/>
              <a:t>psh</a:t>
            </a:r>
            <a:r>
              <a:rPr lang="en-US" sz="2000" dirty="0" smtClean="0"/>
              <a:t>. </a:t>
            </a:r>
            <a:r>
              <a:rPr lang="en-US" sz="2000" b="1" dirty="0" err="1" smtClean="0"/>
              <a:t>më</a:t>
            </a:r>
            <a:r>
              <a:rPr lang="en-US" sz="2000" dirty="0" smtClean="0"/>
              <a:t> </a:t>
            </a:r>
            <a:r>
              <a:rPr lang="en-US" sz="2000" dirty="0" err="1" smtClean="0"/>
              <a:t>lart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më</a:t>
            </a:r>
            <a:r>
              <a:rPr lang="en-US" sz="2000" dirty="0" smtClean="0"/>
              <a:t> </a:t>
            </a:r>
            <a:r>
              <a:rPr lang="en-US" sz="2000" dirty="0" err="1" smtClean="0"/>
              <a:t>mirë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më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bukur</a:t>
            </a:r>
            <a:r>
              <a:rPr lang="en-US" sz="2000" dirty="0" smtClean="0"/>
              <a:t> </a:t>
            </a:r>
            <a:r>
              <a:rPr lang="en-US" sz="2000" dirty="0" err="1" smtClean="0"/>
              <a:t>etj</a:t>
            </a:r>
            <a:r>
              <a:rPr lang="sq-AL" sz="2000" dirty="0" smtClean="0"/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sq-AL" sz="2000" b="1" u="sng" dirty="0" smtClean="0">
                <a:solidFill>
                  <a:schemeClr val="tx1"/>
                </a:solidFill>
              </a:rPr>
              <a:t>Detyrë shtëpie</a:t>
            </a:r>
            <a:r>
              <a:rPr lang="en-US" sz="2000" b="1" u="sng" dirty="0" smtClean="0">
                <a:solidFill>
                  <a:schemeClr val="tx1"/>
                </a:solidFill>
              </a:rPr>
              <a:t>: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smtClean="0"/>
              <a:t>1.Cila </a:t>
            </a:r>
            <a:r>
              <a:rPr lang="en-US" sz="2000" dirty="0" err="1" smtClean="0"/>
              <a:t>quhet</a:t>
            </a:r>
            <a:r>
              <a:rPr lang="en-US" sz="2000" dirty="0" smtClean="0"/>
              <a:t> </a:t>
            </a:r>
            <a:r>
              <a:rPr lang="en-US" sz="2000" dirty="0" err="1" smtClean="0"/>
              <a:t>pjesëz</a:t>
            </a:r>
            <a:r>
              <a:rPr lang="en-US" sz="2000" dirty="0" smtClean="0"/>
              <a:t>?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smtClean="0"/>
              <a:t>2.Si </a:t>
            </a:r>
            <a:r>
              <a:rPr lang="en-US" sz="2000" dirty="0" err="1" smtClean="0"/>
              <a:t>ndahen</a:t>
            </a:r>
            <a:r>
              <a:rPr lang="en-US" sz="2000" dirty="0" smtClean="0"/>
              <a:t> </a:t>
            </a:r>
            <a:r>
              <a:rPr lang="en-US" sz="2000" dirty="0" err="1" smtClean="0"/>
              <a:t>pjesëzat</a:t>
            </a:r>
            <a:r>
              <a:rPr lang="en-US" sz="2000" dirty="0" smtClean="0"/>
              <a:t> </a:t>
            </a:r>
            <a:r>
              <a:rPr lang="en-US" sz="2000" dirty="0" err="1" smtClean="0"/>
              <a:t>sipas</a:t>
            </a:r>
            <a:r>
              <a:rPr lang="en-US" sz="2000" dirty="0" smtClean="0"/>
              <a:t> </a:t>
            </a:r>
            <a:r>
              <a:rPr lang="en-US" sz="2000" dirty="0" err="1" smtClean="0"/>
              <a:t>dëmethënies</a:t>
            </a:r>
            <a:r>
              <a:rPr lang="en-US" sz="2000" dirty="0" smtClean="0"/>
              <a:t>?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smtClean="0"/>
              <a:t>3Cilat </a:t>
            </a:r>
            <a:r>
              <a:rPr lang="en-US" sz="2000" dirty="0" err="1" smtClean="0"/>
              <a:t>pjesëza</a:t>
            </a:r>
            <a:r>
              <a:rPr lang="en-US" sz="2000" dirty="0" smtClean="0"/>
              <a:t> </a:t>
            </a:r>
            <a:r>
              <a:rPr lang="en-US" sz="2000" dirty="0" err="1" smtClean="0"/>
              <a:t>bëjne</a:t>
            </a:r>
            <a:r>
              <a:rPr lang="en-US" sz="2000" dirty="0" smtClean="0"/>
              <a:t> </a:t>
            </a:r>
            <a:r>
              <a:rPr lang="en-US" sz="2000" dirty="0" err="1" smtClean="0"/>
              <a:t>pjesë</a:t>
            </a:r>
            <a:r>
              <a:rPr lang="en-US" sz="2000" dirty="0" smtClean="0"/>
              <a:t> ne </a:t>
            </a:r>
            <a:r>
              <a:rPr lang="en-US" sz="2000" dirty="0" err="1" smtClean="0"/>
              <a:t>grupin</a:t>
            </a:r>
            <a:r>
              <a:rPr lang="en-US" sz="2000" dirty="0" smtClean="0"/>
              <a:t> e </a:t>
            </a:r>
            <a:r>
              <a:rPr lang="en-US" sz="2000" dirty="0" err="1" smtClean="0"/>
              <a:t>pjesëzave</a:t>
            </a:r>
            <a:r>
              <a:rPr lang="en-US" sz="2000" dirty="0" smtClean="0"/>
              <a:t> </a:t>
            </a:r>
            <a:r>
              <a:rPr lang="en-US" sz="2000" dirty="0" err="1" smtClean="0"/>
              <a:t>modale</a:t>
            </a:r>
            <a:r>
              <a:rPr lang="en-US" sz="2000" dirty="0" smtClean="0"/>
              <a:t>?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smtClean="0"/>
              <a:t>4.Si </a:t>
            </a:r>
            <a:r>
              <a:rPr lang="en-US" sz="2000" dirty="0" err="1" smtClean="0"/>
              <a:t>ndahen</a:t>
            </a:r>
            <a:r>
              <a:rPr lang="en-US" sz="2000" dirty="0" smtClean="0"/>
              <a:t> </a:t>
            </a:r>
            <a:r>
              <a:rPr lang="en-US" sz="2000" dirty="0" err="1" smtClean="0"/>
              <a:t>pjesëzat</a:t>
            </a:r>
            <a:r>
              <a:rPr lang="en-US" sz="2000" dirty="0" smtClean="0"/>
              <a:t> </a:t>
            </a:r>
            <a:r>
              <a:rPr lang="en-US" sz="2000" dirty="0" err="1" smtClean="0"/>
              <a:t>sipas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strukturës</a:t>
            </a:r>
            <a:r>
              <a:rPr lang="en-US" sz="2000" dirty="0" smtClean="0"/>
              <a:t>? </a:t>
            </a:r>
            <a:r>
              <a:rPr lang="sq-AL" sz="2000" dirty="0" smtClean="0"/>
              <a:t/>
            </a:r>
            <a:br>
              <a:rPr lang="sq-AL" sz="2000" dirty="0" smtClean="0"/>
            </a:br>
            <a:r>
              <a:rPr lang="en-US" sz="2000" dirty="0" smtClean="0"/>
              <a:t>5.Shkruaj </a:t>
            </a:r>
            <a:r>
              <a:rPr lang="en-US" sz="2000" dirty="0" err="1" smtClean="0"/>
              <a:t>disa</a:t>
            </a:r>
            <a:r>
              <a:rPr lang="en-US" sz="2000" dirty="0" smtClean="0"/>
              <a:t> </a:t>
            </a:r>
            <a:r>
              <a:rPr lang="en-US" sz="2000" dirty="0" err="1" smtClean="0"/>
              <a:t>pjesëza</a:t>
            </a:r>
            <a:r>
              <a:rPr lang="en-US" sz="2000" dirty="0" smtClean="0"/>
              <a:t> </a:t>
            </a:r>
            <a:r>
              <a:rPr lang="en-US" sz="2000" dirty="0" err="1" smtClean="0"/>
              <a:t>që</a:t>
            </a:r>
            <a:r>
              <a:rPr lang="en-US" sz="2000" dirty="0" smtClean="0"/>
              <a:t> </a:t>
            </a:r>
            <a:r>
              <a:rPr lang="en-US" sz="2000" dirty="0" err="1" smtClean="0"/>
              <a:t>janë</a:t>
            </a:r>
            <a:r>
              <a:rPr lang="en-US" sz="2000" dirty="0" smtClean="0"/>
              <a:t> </a:t>
            </a:r>
            <a:r>
              <a:rPr lang="en-US" sz="2000" dirty="0" err="1" smtClean="0"/>
              <a:t>fjalë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thjeshta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disa</a:t>
            </a:r>
            <a:r>
              <a:rPr lang="en-US" sz="2000" dirty="0" smtClean="0"/>
              <a:t> </a:t>
            </a:r>
            <a:r>
              <a:rPr lang="en-US" sz="2000" dirty="0" err="1" smtClean="0"/>
              <a:t>lokucione</a:t>
            </a:r>
            <a:r>
              <a:rPr lang="en-US" sz="2000" dirty="0" smtClean="0"/>
              <a:t> </a:t>
            </a:r>
            <a:r>
              <a:rPr lang="en-US" sz="2000" dirty="0" err="1" smtClean="0"/>
              <a:t>lidhëzore</a:t>
            </a:r>
            <a:r>
              <a:rPr lang="en-US" sz="2000" dirty="0" smtClean="0"/>
              <a:t>?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PJESËZA</vt:lpstr>
      <vt:lpstr>Klasifikimi i pjesëzave sipas domethënies </vt:lpstr>
      <vt:lpstr>Në gjuhën shqipe si pjesëza përdoren edhe disa fjalëza që sajojnë forma gramatikore të fjalëve. Të tilla janë: u, do, të, me, për, pa, duke dhe më.  Pjesëza u; ndërton forma gramatikore të foljeve në diatezat vetvetore, mësore, pësore: u lava, lahu etj.  Pjesëza do; shërben për të ndërtuar kohën e ardhme të dëftores dhe mënyrën kushtore psh.do të lexoja, do të punoj.  Pjesëza të; shërben për te ndërtuar mënyrën lidhore psh.të lexojë, të punojë, të vrapoj,etj.  Pjesëza duke; ndërton formën e pashtjelluar të përcjellores, duke punuar, duke lexuar etj.  Pjesëza më; shërben për të ndërtuar format gramatikore të shkallës krahasore te mbiemrat edhe ndajfoljet psh. më lart, më mirë, më i bukur etj.</vt:lpstr>
      <vt:lpstr>Detyrë shtëpie:  1.Cila quhet pjesëz?  2.Si ndahen pjesëzat sipas dëmethënies?  3Cilat pjesëza bëjne pjesë ne grupin e pjesëzave modale?  4.Si ndahen pjesëzat sipas strukturës?  5.Shkruaj disa pjesëza që janë fjalë të thjeshta dhe disa lokucione lidhëzore?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PJESËZA</dc:title>
  <dc:creator>user</dc:creator>
  <cp:lastModifiedBy>user</cp:lastModifiedBy>
  <cp:revision>2</cp:revision>
  <dcterms:created xsi:type="dcterms:W3CDTF">2020-04-28T19:39:11Z</dcterms:created>
  <dcterms:modified xsi:type="dcterms:W3CDTF">2020-04-28T20:25:06Z</dcterms:modified>
</cp:coreProperties>
</file>