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854965_286735395084190_6326122996292420103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1" y="0"/>
            <a:ext cx="9144004" cy="6857999"/>
          </a:xfrm>
          <a:prstGeom prst="rect">
            <a:avLst/>
          </a:prstGeom>
          <a:noFill/>
          <a:ln w="38103">
            <a:solidFill>
              <a:srgbClr val="000000"/>
            </a:solidFill>
            <a:prstDash val="solid"/>
            <a:miter/>
          </a:ln>
          <a:effectLst>
            <a:outerShdw dist="38096" dir="2700000" algn="tl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838200" y="2005034"/>
            <a:ext cx="7188483" cy="1423966"/>
          </a:xfrm>
          <a:prstGeom prst="rect">
            <a:avLst/>
          </a:prstGeom>
          <a:noFill/>
          <a:ln>
            <a:noFill/>
          </a:ln>
        </p:spPr>
        <p:txBody>
          <a:bodyPr vert="horz" wrap="square" lIns="82945" tIns="41473" rIns="82945" bIns="41473" anchor="t" anchorCtr="0" compatLnSpc="1">
            <a:spAutoFit/>
          </a:bodyPr>
          <a:lstStyle/>
          <a:p>
            <a:pPr algn="ctr" defTabSz="82945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900" dirty="0">
                <a:solidFill>
                  <a:srgbClr val="000000"/>
                </a:solidFill>
                <a:latin typeface="Aharoni"/>
                <a:cs typeface="Aharoni"/>
              </a:rPr>
              <a:t>   L</a:t>
            </a:r>
            <a:r>
              <a:rPr lang="sq-AL" sz="2900" dirty="0">
                <a:solidFill>
                  <a:srgbClr val="000000"/>
                </a:solidFill>
                <a:latin typeface="Aharoni"/>
                <a:cs typeface="Aharoni"/>
              </a:rPr>
              <a:t>ë</a:t>
            </a:r>
            <a:r>
              <a:rPr lang="en-US" sz="2900" dirty="0" err="1">
                <a:solidFill>
                  <a:srgbClr val="000000"/>
                </a:solidFill>
                <a:latin typeface="Aharoni"/>
                <a:cs typeface="Aharoni"/>
              </a:rPr>
              <a:t>nda</a:t>
            </a:r>
            <a:r>
              <a:rPr lang="en-US" sz="2900" dirty="0">
                <a:solidFill>
                  <a:srgbClr val="000000"/>
                </a:solidFill>
                <a:latin typeface="Aharoni"/>
                <a:cs typeface="Aharoni"/>
              </a:rPr>
              <a:t>:  KIMI </a:t>
            </a:r>
            <a:endParaRPr lang="sq-AL" sz="2900" dirty="0">
              <a:solidFill>
                <a:srgbClr val="000000"/>
              </a:solidFill>
              <a:latin typeface="Aharoni"/>
              <a:cs typeface="Aharoni"/>
            </a:endParaRPr>
          </a:p>
          <a:p>
            <a:pPr algn="ctr" defTabSz="82945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900" dirty="0" smtClean="0">
                <a:solidFill>
                  <a:srgbClr val="000000"/>
                </a:solidFill>
                <a:latin typeface="Aharoni" pitchFamily="2"/>
                <a:cs typeface="Aharoni"/>
              </a:rPr>
              <a:t>    </a:t>
            </a:r>
            <a:r>
              <a:rPr lang="sq-AL" sz="2900" dirty="0" smtClean="0">
                <a:solidFill>
                  <a:srgbClr val="000000"/>
                </a:solidFill>
                <a:latin typeface="Aharoni" pitchFamily="2"/>
                <a:cs typeface="Aharoni"/>
              </a:rPr>
              <a:t>Njësia </a:t>
            </a:r>
            <a:r>
              <a:rPr lang="en-US" sz="2900" dirty="0" smtClean="0">
                <a:solidFill>
                  <a:srgbClr val="000000"/>
                </a:solidFill>
                <a:latin typeface="Aharoni" pitchFamily="2"/>
                <a:cs typeface="Aharoni"/>
              </a:rPr>
              <a:t>: </a:t>
            </a:r>
            <a:r>
              <a:rPr lang="sq-AL" sz="2900" dirty="0" smtClean="0">
                <a:solidFill>
                  <a:srgbClr val="000000"/>
                </a:solidFill>
                <a:latin typeface="Aharoni" pitchFamily="2"/>
                <a:cs typeface="Aharoni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Aharoni" pitchFamily="2"/>
                <a:cs typeface="Aharoni"/>
              </a:rPr>
              <a:t>Hidroksidet</a:t>
            </a:r>
            <a:r>
              <a:rPr lang="en-US" sz="2900" b="1" dirty="0" smtClean="0">
                <a:solidFill>
                  <a:srgbClr val="000000"/>
                </a:solidFill>
                <a:latin typeface="Aharoni" pitchFamily="2"/>
                <a:cs typeface="Aharoni"/>
              </a:rPr>
              <a:t> - </a:t>
            </a:r>
            <a:r>
              <a:rPr lang="en-US" sz="2900" b="1" dirty="0" err="1" smtClean="0">
                <a:solidFill>
                  <a:srgbClr val="000000"/>
                </a:solidFill>
                <a:latin typeface="Aharoni" pitchFamily="2"/>
                <a:cs typeface="Aharoni"/>
              </a:rPr>
              <a:t>Bazat</a:t>
            </a:r>
            <a:endParaRPr lang="en-US" sz="2900" b="1" dirty="0">
              <a:solidFill>
                <a:srgbClr val="000000"/>
              </a:solidFill>
              <a:latin typeface="Aharoni" pitchFamily="2"/>
              <a:cs typeface="Aharoni" pitchFamily="2"/>
            </a:endParaRPr>
          </a:p>
          <a:p>
            <a:pPr defTabSz="82945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900" dirty="0">
              <a:solidFill>
                <a:srgbClr val="000000"/>
              </a:solidFill>
              <a:latin typeface="Aharoni"/>
              <a:cs typeface="Aharon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876800"/>
            <a:ext cx="2773191" cy="474655"/>
          </a:xfrm>
          <a:prstGeom prst="rect">
            <a:avLst/>
          </a:prstGeom>
          <a:noFill/>
          <a:ln>
            <a:noFill/>
          </a:ln>
        </p:spPr>
        <p:txBody>
          <a:bodyPr vert="horz" wrap="none" lIns="82945" tIns="41473" rIns="82945" bIns="41473" anchor="t" anchorCtr="0" compatLnSpc="1">
            <a:spAutoFit/>
          </a:bodyPr>
          <a:lstStyle/>
          <a:p>
            <a:pPr defTabSz="82945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dirty="0">
                <a:solidFill>
                  <a:srgbClr val="000000"/>
                </a:solidFill>
                <a:latin typeface="Aharoni" pitchFamily="2"/>
                <a:cs typeface="Aharoni" pitchFamily="2"/>
              </a:rPr>
              <a:t>Mentor:</a:t>
            </a:r>
            <a:r>
              <a:rPr lang="en-US" dirty="0">
                <a:solidFill>
                  <a:srgbClr val="000000"/>
                </a:solidFill>
                <a:latin typeface="Aharoni" pitchFamily="2"/>
                <a:cs typeface="Aharoni" pitchFamily="2"/>
              </a:rPr>
              <a:t> </a:t>
            </a:r>
            <a:r>
              <a:rPr lang="sq-AL" sz="2500" dirty="0">
                <a:solidFill>
                  <a:srgbClr val="000000"/>
                </a:solidFill>
                <a:latin typeface="Calibri"/>
                <a:cs typeface="Aharoni" pitchFamily="2"/>
              </a:rPr>
              <a:t>Arlind Bakiu</a:t>
            </a:r>
            <a:endParaRPr lang="en-US" sz="2200" dirty="0">
              <a:solidFill>
                <a:srgbClr val="000000"/>
              </a:solidFill>
              <a:latin typeface="Aharoni" pitchFamily="2"/>
              <a:cs typeface="Aharon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5626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855"/>
            <a:ext cx="7772400" cy="1470025"/>
          </a:xfrm>
        </p:spPr>
        <p:txBody>
          <a:bodyPr>
            <a:normAutofit/>
          </a:bodyPr>
          <a:lstStyle/>
          <a:p>
            <a:r>
              <a:rPr lang="sq-AL" sz="3600" dirty="0" smtClean="0"/>
              <a:t/>
            </a:r>
            <a:br>
              <a:rPr lang="sq-AL" sz="3600" dirty="0" smtClean="0"/>
            </a:br>
            <a:r>
              <a:rPr lang="en-US" sz="3600" dirty="0" smtClean="0"/>
              <a:t>HIDROKSIDET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8001000" cy="50292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Hidroksidet</a:t>
            </a:r>
            <a:r>
              <a:rPr lang="en-US" dirty="0" smtClean="0">
                <a:solidFill>
                  <a:schemeClr val="tx1"/>
                </a:solidFill>
              </a:rPr>
              <a:t> ja</a:t>
            </a:r>
            <a:r>
              <a:rPr lang="sq-AL" dirty="0" smtClean="0">
                <a:solidFill>
                  <a:schemeClr val="tx1"/>
                </a:solidFill>
              </a:rPr>
              <a:t>në komponime të ndërtuara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prej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sq-AL" dirty="0" smtClean="0">
                <a:solidFill>
                  <a:schemeClr val="tx1"/>
                </a:solidFill>
              </a:rPr>
              <a:t>ës hidroksile (OH) dhe atomeve të  metaleve.</a:t>
            </a:r>
          </a:p>
          <a:p>
            <a:pPr algn="l"/>
            <a:r>
              <a:rPr lang="sq-AL" dirty="0" smtClean="0">
                <a:solidFill>
                  <a:schemeClr val="tx1"/>
                </a:solidFill>
              </a:rPr>
              <a:t>p.sh. NaOH, Mg(OH)</a:t>
            </a:r>
            <a:r>
              <a:rPr lang="sq-AL" baseline="-25000" dirty="0" smtClean="0">
                <a:solidFill>
                  <a:schemeClr val="tx1"/>
                </a:solidFill>
              </a:rPr>
              <a:t>2</a:t>
            </a:r>
            <a:r>
              <a:rPr lang="sq-AL" dirty="0" smtClean="0">
                <a:solidFill>
                  <a:schemeClr val="tx1"/>
                </a:solidFill>
              </a:rPr>
              <a:t> , Al(OH)</a:t>
            </a:r>
            <a:r>
              <a:rPr lang="sq-AL" baseline="-25000" dirty="0" smtClean="0">
                <a:solidFill>
                  <a:schemeClr val="tx1"/>
                </a:solidFill>
              </a:rPr>
              <a:t>3</a:t>
            </a:r>
            <a:r>
              <a:rPr lang="sq-AL" dirty="0" smtClean="0">
                <a:solidFill>
                  <a:schemeClr val="tx1"/>
                </a:solidFill>
              </a:rPr>
              <a:t> , Ca(OH)</a:t>
            </a:r>
            <a:r>
              <a:rPr lang="sq-AL" baseline="-25000" dirty="0" smtClean="0">
                <a:solidFill>
                  <a:schemeClr val="tx1"/>
                </a:solidFill>
              </a:rPr>
              <a:t>2</a:t>
            </a:r>
          </a:p>
          <a:p>
            <a:pPr algn="l"/>
            <a:endParaRPr lang="sq-AL" baseline="-25000" dirty="0" smtClean="0">
              <a:solidFill>
                <a:schemeClr val="tx1"/>
              </a:solidFill>
            </a:endParaRPr>
          </a:p>
          <a:p>
            <a:pPr algn="l"/>
            <a:r>
              <a:rPr lang="sq-AL" baseline="-25000" dirty="0" smtClean="0">
                <a:solidFill>
                  <a:schemeClr val="tx1"/>
                </a:solidFill>
              </a:rPr>
              <a:t> </a:t>
            </a:r>
            <a:r>
              <a:rPr lang="sq-AL" dirty="0" smtClean="0">
                <a:solidFill>
                  <a:schemeClr val="tx1"/>
                </a:solidFill>
              </a:rPr>
              <a:t> - Dihet se oksidet bazike me ujin japin baza përkatësisht hidrokside p.sh.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</a:rPr>
              <a:t>CaO</a:t>
            </a:r>
            <a:r>
              <a:rPr lang="en-US" dirty="0">
                <a:solidFill>
                  <a:schemeClr val="tx1"/>
                </a:solidFill>
              </a:rPr>
              <a:t> + </a:t>
            </a:r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 → </a:t>
            </a:r>
            <a:r>
              <a:rPr lang="en-US" b="1" dirty="0" smtClean="0">
                <a:solidFill>
                  <a:schemeClr val="tx1"/>
                </a:solidFill>
              </a:rPr>
              <a:t>Ca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sq-AL" baseline="-25000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err="1">
                <a:solidFill>
                  <a:schemeClr val="tx1"/>
                </a:solidFill>
              </a:rPr>
              <a:t>MgO</a:t>
            </a:r>
            <a:r>
              <a:rPr lang="en-US" dirty="0">
                <a:solidFill>
                  <a:schemeClr val="tx1"/>
                </a:solidFill>
              </a:rPr>
              <a:t> + </a:t>
            </a:r>
            <a:r>
              <a:rPr lang="en-US" b="1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b="1" dirty="0">
                <a:solidFill>
                  <a:schemeClr val="tx1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 → </a:t>
            </a:r>
            <a:r>
              <a:rPr lang="en-US" b="1" dirty="0" smtClean="0">
                <a:solidFill>
                  <a:schemeClr val="tx1"/>
                </a:solidFill>
              </a:rPr>
              <a:t>Mg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OH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endParaRPr lang="sq-AL" baseline="-25000" dirty="0" smtClean="0"/>
          </a:p>
          <a:p>
            <a:pPr algn="l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7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sq-AL" dirty="0"/>
              <a:t> </a:t>
            </a:r>
            <a:r>
              <a:rPr lang="sq-AL" dirty="0" smtClean="0"/>
              <a:t>Tretësirat ujore të hidroksideve kanë disa veti të përbashkëta:</a:t>
            </a:r>
          </a:p>
          <a:p>
            <a:pPr marL="0" indent="0">
              <a:buNone/>
            </a:pPr>
            <a:r>
              <a:rPr lang="sq-AL" dirty="0"/>
              <a:t> </a:t>
            </a:r>
            <a:r>
              <a:rPr lang="sq-AL" dirty="0" smtClean="0"/>
              <a:t> -  Kanë shije të keqe</a:t>
            </a:r>
          </a:p>
          <a:p>
            <a:pPr marL="0" indent="0">
              <a:buNone/>
            </a:pPr>
            <a:r>
              <a:rPr lang="sq-AL" dirty="0"/>
              <a:t> </a:t>
            </a:r>
            <a:r>
              <a:rPr lang="sq-AL" dirty="0" smtClean="0"/>
              <a:t> -  Kur preken me gishta rrëshqasin</a:t>
            </a:r>
          </a:p>
          <a:p>
            <a:pPr marL="0" indent="0">
              <a:buNone/>
            </a:pPr>
            <a:r>
              <a:rPr lang="sq-AL" dirty="0"/>
              <a:t> </a:t>
            </a:r>
            <a:r>
              <a:rPr lang="sq-AL" dirty="0" smtClean="0"/>
              <a:t> -  Letrën e kuqe të lakmuesit e ngjyrosin në                                        	të   kaltërt dhe i neutralizojnë acidet</a:t>
            </a:r>
          </a:p>
          <a:p>
            <a:pPr marL="0" indent="0">
              <a:buNone/>
            </a:pPr>
            <a:r>
              <a:rPr lang="sq-AL" dirty="0" smtClean="0"/>
              <a:t> -  Në tretësirat e </a:t>
            </a:r>
            <a:r>
              <a:rPr lang="sq-AL" dirty="0" smtClean="0"/>
              <a:t>t</a:t>
            </a:r>
            <a:r>
              <a:rPr lang="en-US" dirty="0"/>
              <a:t>y</a:t>
            </a:r>
            <a:r>
              <a:rPr lang="sq-AL" dirty="0" smtClean="0"/>
              <a:t>re </a:t>
            </a:r>
            <a:r>
              <a:rPr lang="sq-AL" dirty="0" smtClean="0"/>
              <a:t>pH-ja ka vlerë mbi 7</a:t>
            </a:r>
          </a:p>
          <a:p>
            <a:r>
              <a:rPr lang="sq-AL" dirty="0"/>
              <a:t> </a:t>
            </a:r>
            <a:r>
              <a:rPr lang="sq-AL" dirty="0" smtClean="0"/>
              <a:t>Prej hidroksideve që nuk përmban atom të metalit është </a:t>
            </a:r>
            <a:r>
              <a:rPr lang="sq-AL" b="1" i="1" dirty="0" smtClean="0"/>
              <a:t>Hidroksid Amoni (NH</a:t>
            </a:r>
            <a:r>
              <a:rPr lang="sq-AL" b="1" i="1" baseline="-25000" dirty="0" smtClean="0"/>
              <a:t>4</a:t>
            </a:r>
            <a:r>
              <a:rPr lang="sq-AL" b="1" i="1" dirty="0" smtClean="0"/>
              <a:t>OH</a:t>
            </a:r>
            <a:r>
              <a:rPr lang="sq-AL" b="1" i="1" dirty="0"/>
              <a:t>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3349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92763"/>
          </a:xfrm>
        </p:spPr>
        <p:txBody>
          <a:bodyPr/>
          <a:lstStyle/>
          <a:p>
            <a:pPr marL="0" indent="0" algn="ctr">
              <a:buNone/>
            </a:pPr>
            <a:r>
              <a:rPr lang="sq-AL" b="1" i="1" dirty="0" smtClean="0"/>
              <a:t>Hidroksidet mund ti ndajmë në dy grupe:</a:t>
            </a:r>
          </a:p>
          <a:p>
            <a:pPr marL="0" indent="0" algn="ctr">
              <a:buNone/>
            </a:pPr>
            <a:endParaRPr lang="sq-AL" b="1" i="1" dirty="0" smtClean="0"/>
          </a:p>
          <a:p>
            <a:r>
              <a:rPr lang="sq-AL" dirty="0" smtClean="0"/>
              <a:t>Hidrokside </a:t>
            </a:r>
            <a:r>
              <a:rPr lang="sq-AL" i="1" dirty="0" smtClean="0"/>
              <a:t>bazike</a:t>
            </a:r>
            <a:r>
              <a:rPr lang="sq-AL" dirty="0" smtClean="0"/>
              <a:t> (</a:t>
            </a:r>
            <a:r>
              <a:rPr lang="sq-AL" dirty="0"/>
              <a:t>NaOH, </a:t>
            </a:r>
            <a:r>
              <a:rPr lang="sq-AL" dirty="0" smtClean="0"/>
              <a:t>Mg(OH)</a:t>
            </a:r>
            <a:r>
              <a:rPr lang="sq-AL" baseline="-25000" dirty="0" smtClean="0"/>
              <a:t>2</a:t>
            </a:r>
            <a:r>
              <a:rPr lang="sq-AL" dirty="0" smtClean="0"/>
              <a:t>)</a:t>
            </a:r>
          </a:p>
          <a:p>
            <a:r>
              <a:rPr lang="sq-AL" dirty="0" smtClean="0"/>
              <a:t>Hidrokside </a:t>
            </a:r>
            <a:r>
              <a:rPr lang="sq-AL" i="1" dirty="0" smtClean="0"/>
              <a:t>amfoterne</a:t>
            </a:r>
            <a:r>
              <a:rPr lang="sq-AL" dirty="0" smtClean="0"/>
              <a:t> </a:t>
            </a:r>
            <a:r>
              <a:rPr lang="sq-AL" b="1" dirty="0" smtClean="0"/>
              <a:t>(</a:t>
            </a:r>
            <a:r>
              <a:rPr lang="sq-AL" dirty="0"/>
              <a:t>Al(OH)</a:t>
            </a:r>
            <a:r>
              <a:rPr lang="sq-AL" baseline="-25000" dirty="0"/>
              <a:t>3</a:t>
            </a:r>
            <a:r>
              <a:rPr lang="sq-AL" dirty="0"/>
              <a:t> , </a:t>
            </a:r>
            <a:r>
              <a:rPr lang="sq-AL" dirty="0" smtClean="0"/>
              <a:t>Zn(OH)</a:t>
            </a:r>
            <a:r>
              <a:rPr lang="sq-AL" baseline="-25000" dirty="0" smtClean="0"/>
              <a:t>2</a:t>
            </a:r>
            <a:r>
              <a:rPr lang="sq-AL" b="1" dirty="0" smtClean="0"/>
              <a:t>)</a:t>
            </a:r>
            <a:endParaRPr lang="sq-AL" b="1" baseline="-25000" dirty="0"/>
          </a:p>
          <a:p>
            <a:pPr marL="0" indent="0">
              <a:buNone/>
            </a:pPr>
            <a:endParaRPr lang="sq-AL" dirty="0" smtClean="0"/>
          </a:p>
          <a:p>
            <a:pPr marL="0" indent="0">
              <a:buNone/>
            </a:pPr>
            <a:r>
              <a:rPr lang="sq-AL" dirty="0"/>
              <a:t> </a:t>
            </a:r>
            <a:r>
              <a:rPr lang="sq-AL" dirty="0" smtClean="0"/>
              <a:t>Hidroksidet që treten në ujë ose janë pjesërisht të tretshme, quhen </a:t>
            </a:r>
            <a:r>
              <a:rPr lang="sq-AL" b="1" i="1" dirty="0" smtClean="0"/>
              <a:t>BAZA</a:t>
            </a:r>
            <a:r>
              <a:rPr lang="sq-A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118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Emërtimi i Hidroksideve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sq-AL" sz="12800" dirty="0" smtClean="0"/>
              <a:t>Emërtohen ashtu që emrit të metalit i shtohet fjala </a:t>
            </a:r>
            <a:r>
              <a:rPr lang="sq-AL" sz="12800" i="1" u="sng" dirty="0" smtClean="0"/>
              <a:t>hidroksid</a:t>
            </a:r>
            <a:r>
              <a:rPr lang="sq-AL" sz="12800" dirty="0" smtClean="0"/>
              <a:t>  p.sh. </a:t>
            </a:r>
          </a:p>
          <a:p>
            <a:pPr marL="0" indent="0">
              <a:buNone/>
            </a:pPr>
            <a:r>
              <a:rPr lang="sq-AL" sz="12800" dirty="0"/>
              <a:t> </a:t>
            </a:r>
            <a:r>
              <a:rPr lang="sq-AL" sz="12800" dirty="0" smtClean="0"/>
              <a:t>   </a:t>
            </a:r>
          </a:p>
          <a:p>
            <a:pPr marL="0" indent="0">
              <a:buNone/>
            </a:pPr>
            <a:r>
              <a:rPr lang="sq-AL" sz="12800" dirty="0"/>
              <a:t> </a:t>
            </a:r>
            <a:r>
              <a:rPr lang="sq-AL" sz="12800" dirty="0" smtClean="0"/>
              <a:t>    NaOH  - </a:t>
            </a:r>
            <a:r>
              <a:rPr lang="sq-AL" sz="12800" i="1" dirty="0" smtClean="0"/>
              <a:t>hidroksid natriumi</a:t>
            </a:r>
          </a:p>
          <a:p>
            <a:pPr marL="0" indent="0">
              <a:buNone/>
            </a:pPr>
            <a:r>
              <a:rPr lang="sq-AL" sz="12800" dirty="0"/>
              <a:t> </a:t>
            </a:r>
            <a:r>
              <a:rPr lang="sq-AL" sz="12800" dirty="0" smtClean="0"/>
              <a:t>    Ca(OH)</a:t>
            </a:r>
            <a:r>
              <a:rPr lang="sq-AL" sz="12800" baseline="-25000" dirty="0" smtClean="0"/>
              <a:t>2</a:t>
            </a:r>
            <a:r>
              <a:rPr lang="sq-AL" sz="12800" dirty="0" smtClean="0"/>
              <a:t> - </a:t>
            </a:r>
            <a:r>
              <a:rPr lang="sq-AL" sz="12800" i="1" dirty="0" smtClean="0"/>
              <a:t>hidroksid kalciumi </a:t>
            </a:r>
          </a:p>
          <a:p>
            <a:pPr marL="0" indent="0">
              <a:buNone/>
            </a:pPr>
            <a:r>
              <a:rPr lang="sq-AL" sz="12800" dirty="0"/>
              <a:t> </a:t>
            </a:r>
            <a:r>
              <a:rPr lang="sq-AL" sz="12800" dirty="0" smtClean="0"/>
              <a:t>    Al(OH)</a:t>
            </a:r>
            <a:r>
              <a:rPr lang="sq-AL" sz="12800" baseline="-25000" dirty="0" smtClean="0"/>
              <a:t>3 </a:t>
            </a:r>
            <a:r>
              <a:rPr lang="sq-AL" sz="12800" dirty="0" smtClean="0"/>
              <a:t> - </a:t>
            </a:r>
            <a:r>
              <a:rPr lang="sq-AL" sz="12800" i="1" dirty="0" smtClean="0"/>
              <a:t>hidroksid alumini</a:t>
            </a:r>
          </a:p>
          <a:p>
            <a:pPr marL="0" indent="0">
              <a:buNone/>
            </a:pPr>
            <a:r>
              <a:rPr lang="sq-AL" sz="12800" dirty="0"/>
              <a:t> </a:t>
            </a:r>
            <a:r>
              <a:rPr lang="sq-AL" sz="12800" dirty="0" smtClean="0"/>
              <a:t>    Zn(OH)</a:t>
            </a:r>
            <a:r>
              <a:rPr lang="sq-AL" sz="12800" baseline="-25000" dirty="0" smtClean="0"/>
              <a:t>2</a:t>
            </a:r>
            <a:r>
              <a:rPr lang="sq-AL" sz="12800" dirty="0" smtClean="0"/>
              <a:t> -  </a:t>
            </a:r>
            <a:r>
              <a:rPr lang="sq-AL" sz="12800" i="1" dirty="0" smtClean="0"/>
              <a:t>hidroksid zinku</a:t>
            </a:r>
          </a:p>
          <a:p>
            <a:pPr marL="0" indent="0">
              <a:buNone/>
            </a:pPr>
            <a:r>
              <a:rPr lang="sq-AL" sz="12800" dirty="0" smtClean="0"/>
              <a:t>     Mg(OH)</a:t>
            </a:r>
            <a:r>
              <a:rPr lang="sq-AL" sz="12800" baseline="-25000" dirty="0" smtClean="0"/>
              <a:t>2</a:t>
            </a:r>
            <a:r>
              <a:rPr lang="sq-AL" sz="12800" dirty="0"/>
              <a:t> </a:t>
            </a:r>
            <a:r>
              <a:rPr lang="sq-AL" sz="12800" dirty="0" smtClean="0"/>
              <a:t>– </a:t>
            </a:r>
            <a:r>
              <a:rPr lang="sq-AL" sz="12800" i="1" dirty="0" smtClean="0"/>
              <a:t>hidroksid magnezi</a:t>
            </a:r>
          </a:p>
          <a:p>
            <a:pPr marL="0" indent="0">
              <a:buNone/>
            </a:pPr>
            <a:r>
              <a:rPr lang="sq-AL" baseline="-25000" dirty="0"/>
              <a:t> </a:t>
            </a:r>
            <a:r>
              <a:rPr lang="sq-AL" baseline="-25000" dirty="0" smtClean="0"/>
              <a:t>       </a:t>
            </a:r>
            <a:endParaRPr lang="sq-AL" baseline="-25000" dirty="0"/>
          </a:p>
          <a:p>
            <a:pPr marL="0" indent="0">
              <a:buNone/>
            </a:pPr>
            <a:endParaRPr lang="sq-AL" dirty="0" smtClean="0"/>
          </a:p>
          <a:p>
            <a:pPr marL="0" indent="0">
              <a:buNone/>
            </a:pPr>
            <a:r>
              <a:rPr lang="sq-AL" u="sng" dirty="0"/>
              <a:t> </a:t>
            </a:r>
            <a:r>
              <a:rPr lang="sq-AL" u="sng" dirty="0" smtClean="0"/>
              <a:t>   </a:t>
            </a:r>
          </a:p>
          <a:p>
            <a:pPr marL="0" indent="0">
              <a:buNone/>
            </a:pPr>
            <a:r>
              <a:rPr lang="sq-AL" dirty="0" smtClean="0"/>
              <a:t>       </a:t>
            </a:r>
          </a:p>
          <a:p>
            <a:pPr marL="0" indent="0">
              <a:buNone/>
            </a:pPr>
            <a:r>
              <a:rPr lang="sq-AL" u="sng" dirty="0" smtClean="0"/>
              <a:t>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1528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sq-AL" dirty="0" smtClean="0"/>
              <a:t> Në qoftë se një metal formon dy ose më shumë hidrokside, atëherëpas emrit të metalit shënohet edhe valenca e tij me numra rromak. </a:t>
            </a:r>
            <a:r>
              <a:rPr lang="sq-AL" dirty="0"/>
              <a:t>p</a:t>
            </a:r>
            <a:r>
              <a:rPr lang="sq-AL" dirty="0" smtClean="0"/>
              <a:t>.sh. </a:t>
            </a:r>
            <a:endParaRPr lang="sq-AL" baseline="-25000" dirty="0" smtClean="0"/>
          </a:p>
          <a:p>
            <a:endParaRPr lang="sq-AL" baseline="-25000" dirty="0"/>
          </a:p>
          <a:p>
            <a:r>
              <a:rPr lang="sq-AL" dirty="0" smtClean="0"/>
              <a:t>CuOH    - hidroksid bakri (I)</a:t>
            </a:r>
          </a:p>
          <a:p>
            <a:r>
              <a:rPr lang="sq-AL" dirty="0" smtClean="0"/>
              <a:t>Cu(OH)</a:t>
            </a:r>
            <a:r>
              <a:rPr lang="sq-AL" baseline="-25000" dirty="0" smtClean="0"/>
              <a:t>2 </a:t>
            </a:r>
            <a:r>
              <a:rPr lang="sq-AL" dirty="0" smtClean="0"/>
              <a:t> - hidroksid bakri (II)</a:t>
            </a:r>
            <a:endParaRPr lang="en-US" dirty="0"/>
          </a:p>
          <a:p>
            <a:r>
              <a:rPr lang="sq-AL" dirty="0" smtClean="0"/>
              <a:t>Fe(OH)</a:t>
            </a:r>
            <a:r>
              <a:rPr lang="sq-AL" baseline="-25000" dirty="0" smtClean="0"/>
              <a:t>2</a:t>
            </a:r>
            <a:r>
              <a:rPr lang="sq-AL" dirty="0" smtClean="0"/>
              <a:t> - hidroksid hekuri (II)</a:t>
            </a:r>
            <a:endParaRPr lang="sq-AL" baseline="-25000" dirty="0" smtClean="0"/>
          </a:p>
          <a:p>
            <a:r>
              <a:rPr lang="sq-AL" dirty="0" smtClean="0"/>
              <a:t>Fe(OH)</a:t>
            </a:r>
            <a:r>
              <a:rPr lang="sq-AL" baseline="-25000" dirty="0" smtClean="0"/>
              <a:t>3</a:t>
            </a:r>
            <a:r>
              <a:rPr lang="sq-AL" dirty="0"/>
              <a:t>- hidroksid hekuri (</a:t>
            </a:r>
            <a:r>
              <a:rPr lang="sq-AL" dirty="0" smtClean="0"/>
              <a:t>II</a:t>
            </a:r>
            <a:r>
              <a:rPr lang="sq-AL" dirty="0"/>
              <a:t>I</a:t>
            </a:r>
            <a:r>
              <a:rPr lang="sq-AL" dirty="0" smtClean="0"/>
              <a:t>)</a:t>
            </a:r>
            <a:endParaRPr lang="sq-AL" baseline="-25000" dirty="0"/>
          </a:p>
          <a:p>
            <a:endParaRPr lang="sq-AL" dirty="0" smtClean="0"/>
          </a:p>
          <a:p>
            <a:pPr marL="0" indent="0">
              <a:buNone/>
            </a:pPr>
            <a:endParaRPr lang="sq-AL" dirty="0" smtClean="0"/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6826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 HIDROKSIDET</vt:lpstr>
      <vt:lpstr>PowerPoint Presentation</vt:lpstr>
      <vt:lpstr>PowerPoint Presentation</vt:lpstr>
      <vt:lpstr>Emërtimi i Hidroksideve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Arlind</dc:creator>
  <cp:lastModifiedBy>Arlind</cp:lastModifiedBy>
  <cp:revision>12</cp:revision>
  <dcterms:created xsi:type="dcterms:W3CDTF">2006-08-16T00:00:00Z</dcterms:created>
  <dcterms:modified xsi:type="dcterms:W3CDTF">2020-04-08T21:11:44Z</dcterms:modified>
</cp:coreProperties>
</file>