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620" autoAdjust="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38A3D93-F732-483C-B4B4-20C9F3059954}" type="datetimeFigureOut">
              <a:rPr lang="en-US" smtClean="0"/>
              <a:t>3/21/2020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EF4CF4-2AA7-4B8B-A500-A3C15C54463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perfect-english-grammar.com/past-simple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209800"/>
            <a:ext cx="6477000" cy="1828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The second conditional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181600"/>
            <a:ext cx="3581400" cy="685800"/>
          </a:xfrm>
        </p:spPr>
        <p:txBody>
          <a:bodyPr/>
          <a:lstStyle/>
          <a:p>
            <a:r>
              <a:rPr lang="en-US" dirty="0" err="1" smtClean="0"/>
              <a:t>Bisera</a:t>
            </a:r>
            <a:r>
              <a:rPr lang="en-US" dirty="0" smtClean="0"/>
              <a:t> </a:t>
            </a:r>
            <a:r>
              <a:rPr lang="en-US" dirty="0" err="1" smtClean="0"/>
              <a:t>Alili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0668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Second conditionals exercises. Complete the following sentences with the words in brackets.</a:t>
            </a:r>
          </a:p>
        </p:txBody>
      </p:sp>
      <p:sp>
        <p:nvSpPr>
          <p:cNvPr id="3" name="Rectangle 2"/>
          <p:cNvSpPr/>
          <p:nvPr/>
        </p:nvSpPr>
        <p:spPr>
          <a:xfrm>
            <a:off x="914400" y="2133600"/>
            <a:ext cx="7162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1. What would you do if you suddenly (</a:t>
            </a:r>
            <a:r>
              <a:rPr lang="en-US" dirty="0" smtClean="0"/>
              <a:t>win)______</a:t>
            </a:r>
            <a:r>
              <a:rPr lang="en-US" dirty="0"/>
              <a:t>  half a million pounds?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2. If he (get </a:t>
            </a:r>
            <a:r>
              <a:rPr lang="en-US" dirty="0" smtClean="0"/>
              <a:t>up)_______up </a:t>
            </a:r>
            <a:r>
              <a:rPr lang="en-US" dirty="0"/>
              <a:t>earlier, he'd get to work on time.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3. If we (have</a:t>
            </a:r>
            <a:r>
              <a:rPr lang="en-US" dirty="0" smtClean="0"/>
              <a:t>)_______</a:t>
            </a:r>
            <a:r>
              <a:rPr lang="en-US" dirty="0"/>
              <a:t>  more time, I could tell you more about it.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4. If you (sell</a:t>
            </a:r>
            <a:r>
              <a:rPr lang="en-US" dirty="0" smtClean="0"/>
              <a:t>)________</a:t>
            </a:r>
            <a:r>
              <a:rPr lang="en-US" dirty="0"/>
              <a:t>  more products, you'd earn more money.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5. I could help you if you (trust</a:t>
            </a:r>
            <a:r>
              <a:rPr lang="en-US" dirty="0" smtClean="0"/>
              <a:t>)_______</a:t>
            </a:r>
            <a:r>
              <a:rPr lang="en-US" dirty="0"/>
              <a:t> </a:t>
            </a:r>
            <a:r>
              <a:rPr lang="en-US" dirty="0" smtClean="0"/>
              <a:t>me </a:t>
            </a:r>
            <a:r>
              <a:rPr lang="en-US" dirty="0"/>
              <a:t>more.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6. His car would be a lot safer if he (buy</a:t>
            </a:r>
            <a:r>
              <a:rPr lang="en-US" dirty="0" smtClean="0"/>
              <a:t>)_______</a:t>
            </a:r>
            <a:r>
              <a:rPr lang="en-US" dirty="0"/>
              <a:t> </a:t>
            </a:r>
            <a:r>
              <a:rPr lang="en-US" dirty="0" smtClean="0"/>
              <a:t>some </a:t>
            </a:r>
            <a:r>
              <a:rPr lang="en-US" dirty="0"/>
              <a:t>new tires.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7. The children could be better swimmers if </a:t>
            </a:r>
            <a:r>
              <a:rPr lang="en-US" dirty="0" smtClean="0"/>
              <a:t>they </a:t>
            </a:r>
            <a:r>
              <a:rPr lang="en-US" dirty="0"/>
              <a:t>(go</a:t>
            </a:r>
            <a:r>
              <a:rPr lang="en-US" dirty="0" smtClean="0"/>
              <a:t>)________</a:t>
            </a:r>
            <a:r>
              <a:rPr lang="en-US" dirty="0"/>
              <a:t> </a:t>
            </a:r>
            <a:r>
              <a:rPr lang="en-US" dirty="0" smtClean="0"/>
              <a:t>swimming </a:t>
            </a:r>
            <a:r>
              <a:rPr lang="en-US" dirty="0"/>
              <a:t>more frequently.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8. I wouldn't mind having children if we (live</a:t>
            </a:r>
            <a:r>
              <a:rPr lang="en-US" dirty="0" smtClean="0"/>
              <a:t>)______</a:t>
            </a:r>
            <a:r>
              <a:rPr lang="en-US" dirty="0"/>
              <a:t> </a:t>
            </a:r>
            <a:r>
              <a:rPr lang="en-US" dirty="0" smtClean="0"/>
              <a:t>in </a:t>
            </a:r>
            <a:r>
              <a:rPr lang="en-US" dirty="0"/>
              <a:t>the country.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9. If I (be</a:t>
            </a:r>
            <a:r>
              <a:rPr lang="en-US" dirty="0" smtClean="0"/>
              <a:t>)_______</a:t>
            </a:r>
            <a:r>
              <a:rPr lang="en-US" dirty="0"/>
              <a:t> </a:t>
            </a:r>
            <a:r>
              <a:rPr lang="en-US" dirty="0" smtClean="0"/>
              <a:t>you</a:t>
            </a:r>
            <a:r>
              <a:rPr lang="en-US" dirty="0"/>
              <a:t>, I wouldn't worry about going to university.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10. If I (have</a:t>
            </a:r>
            <a:r>
              <a:rPr lang="en-US" dirty="0" smtClean="0"/>
              <a:t>)________</a:t>
            </a:r>
            <a:r>
              <a:rPr lang="en-US" dirty="0"/>
              <a:t> </a:t>
            </a:r>
            <a:r>
              <a:rPr lang="en-US" dirty="0" smtClean="0"/>
              <a:t>any </a:t>
            </a:r>
            <a:r>
              <a:rPr lang="en-US" dirty="0"/>
              <a:t>money, I'd give you some.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11. Your parents (be</a:t>
            </a:r>
            <a:r>
              <a:rPr lang="en-US" dirty="0" smtClean="0"/>
              <a:t>)_______</a:t>
            </a:r>
            <a:r>
              <a:rPr lang="en-US" dirty="0"/>
              <a:t> </a:t>
            </a:r>
            <a:r>
              <a:rPr lang="en-US" dirty="0" smtClean="0"/>
              <a:t>a </a:t>
            </a:r>
            <a:r>
              <a:rPr lang="en-US" dirty="0"/>
              <a:t>lot happier if you phoned them more often.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conditional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second conditional uses the </a:t>
            </a:r>
            <a:r>
              <a:rPr lang="en-US" b="1" u="sng" dirty="0">
                <a:hlinkClick r:id="rId2"/>
              </a:rPr>
              <a:t>past simple</a:t>
            </a:r>
            <a:r>
              <a:rPr lang="en-US" dirty="0"/>
              <a:t> after if, then 'would' and the infinitive:</a:t>
            </a:r>
          </a:p>
          <a:p>
            <a:r>
              <a:rPr lang="en-US" dirty="0"/>
              <a:t>if + past simple, ...would + infinitive</a:t>
            </a:r>
          </a:p>
          <a:p>
            <a:endParaRPr lang="en-US" dirty="0"/>
          </a:p>
        </p:txBody>
      </p:sp>
      <p:pic>
        <p:nvPicPr>
          <p:cNvPr id="4" name="Picture 3" descr="SECOND+CONDITIONAL+IF+I+HAD+TIME,+I%u2019D+HELP+YOU+Past+would++in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3429000"/>
            <a:ext cx="6858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81000"/>
            <a:ext cx="6629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First, we can use it to talk about things in the future that are probably not going to be true. Maybe I'm imagining some dream for example.</a:t>
            </a:r>
          </a:p>
          <a:p>
            <a:r>
              <a:rPr lang="en-US" dirty="0"/>
              <a:t>If I </a:t>
            </a:r>
            <a:r>
              <a:rPr lang="en-US" b="1" dirty="0"/>
              <a:t>won</a:t>
            </a:r>
            <a:r>
              <a:rPr lang="en-US" dirty="0"/>
              <a:t> the lottery, I </a:t>
            </a:r>
            <a:r>
              <a:rPr lang="en-US" b="1" dirty="0"/>
              <a:t>would buy</a:t>
            </a:r>
            <a:r>
              <a:rPr lang="en-US" dirty="0"/>
              <a:t> a big house.(I probably won't win the lottery)</a:t>
            </a:r>
          </a:p>
          <a:p>
            <a:r>
              <a:rPr lang="en-US" dirty="0"/>
              <a:t>If I </a:t>
            </a:r>
            <a:r>
              <a:rPr lang="en-US" b="1" dirty="0"/>
              <a:t>met</a:t>
            </a:r>
            <a:r>
              <a:rPr lang="en-US" dirty="0"/>
              <a:t> the Queen of England, I </a:t>
            </a:r>
            <a:r>
              <a:rPr lang="en-US" b="1" dirty="0"/>
              <a:t>would say</a:t>
            </a:r>
            <a:r>
              <a:rPr lang="en-US" dirty="0"/>
              <a:t> hello.</a:t>
            </a:r>
          </a:p>
          <a:p>
            <a:r>
              <a:rPr lang="en-US" dirty="0"/>
              <a:t>She </a:t>
            </a:r>
            <a:r>
              <a:rPr lang="en-US" b="1" dirty="0"/>
              <a:t>would travel</a:t>
            </a:r>
            <a:r>
              <a:rPr lang="en-US" dirty="0"/>
              <a:t> all over the world if she </a:t>
            </a:r>
            <a:r>
              <a:rPr lang="en-US" b="1" dirty="0"/>
              <a:t>were</a:t>
            </a:r>
            <a:r>
              <a:rPr lang="en-US" dirty="0"/>
              <a:t> rich.</a:t>
            </a:r>
          </a:p>
          <a:p>
            <a:r>
              <a:rPr lang="en-US" dirty="0"/>
              <a:t>She </a:t>
            </a:r>
            <a:r>
              <a:rPr lang="en-US" b="1" dirty="0"/>
              <a:t>would pass</a:t>
            </a:r>
            <a:r>
              <a:rPr lang="en-US" dirty="0"/>
              <a:t> the exam if she ever </a:t>
            </a:r>
            <a:r>
              <a:rPr lang="en-US" b="1" dirty="0"/>
              <a:t>studied</a:t>
            </a:r>
            <a:r>
              <a:rPr lang="en-US" dirty="0"/>
              <a:t>.(She never studies, so this won't happen)</a:t>
            </a:r>
          </a:p>
        </p:txBody>
      </p:sp>
      <p:pic>
        <p:nvPicPr>
          <p:cNvPr id="3" name="Picture 2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6858000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708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Second, we can use it to talk about something in the present which is impossible, because it's not true. </a:t>
            </a:r>
            <a:r>
              <a:rPr lang="en-US" dirty="0" smtClean="0"/>
              <a:t> </a:t>
            </a:r>
            <a:r>
              <a:rPr lang="en-US" dirty="0"/>
              <a:t>Have a look at the examples:</a:t>
            </a:r>
          </a:p>
          <a:p>
            <a:r>
              <a:rPr lang="en-US" dirty="0"/>
              <a:t>If I </a:t>
            </a:r>
            <a:r>
              <a:rPr lang="en-US" b="1" dirty="0"/>
              <a:t>had</a:t>
            </a:r>
            <a:r>
              <a:rPr lang="en-US" dirty="0"/>
              <a:t> his number, I </a:t>
            </a:r>
            <a:r>
              <a:rPr lang="en-US" b="1" dirty="0"/>
              <a:t>would call</a:t>
            </a:r>
            <a:r>
              <a:rPr lang="en-US" dirty="0"/>
              <a:t> him. (I don't have his number now, so it's impossible for me to call him).</a:t>
            </a:r>
          </a:p>
          <a:p>
            <a:r>
              <a:rPr lang="en-US" dirty="0"/>
              <a:t>If I </a:t>
            </a:r>
            <a:r>
              <a:rPr lang="en-US" b="1" dirty="0"/>
              <a:t>were</a:t>
            </a:r>
            <a:r>
              <a:rPr lang="en-US" dirty="0"/>
              <a:t> you, I </a:t>
            </a:r>
            <a:r>
              <a:rPr lang="en-US" b="1" dirty="0"/>
              <a:t>wouldn't go</a:t>
            </a:r>
            <a:r>
              <a:rPr lang="en-US" dirty="0"/>
              <a:t> out with that man.</a:t>
            </a:r>
          </a:p>
        </p:txBody>
      </p:sp>
      <p:pic>
        <p:nvPicPr>
          <p:cNvPr id="3" name="Picture 2" descr="imaginary-situations-the-second-conditional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819400"/>
            <a:ext cx="4861560" cy="3649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7315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How is this different from the first conditional</a:t>
            </a:r>
            <a:r>
              <a:rPr lang="en-US" b="1" dirty="0" smtClean="0"/>
              <a:t>?</a:t>
            </a:r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dirty="0" smtClean="0"/>
              <a:t>This </a:t>
            </a:r>
            <a:r>
              <a:rPr lang="en-US" dirty="0"/>
              <a:t>kind of conditional sentence is different from the first conditional because this is a lot more unlikely.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For example (second conditional</a:t>
            </a:r>
            <a:r>
              <a:rPr lang="en-US" dirty="0" smtClean="0"/>
              <a:t>):</a:t>
            </a:r>
          </a:p>
          <a:p>
            <a:r>
              <a:rPr lang="en-US" dirty="0" smtClean="0"/>
              <a:t>1. </a:t>
            </a:r>
            <a:r>
              <a:rPr lang="en-US" dirty="0"/>
              <a:t>If I had enough money I would buy a house with twenty bedrooms and a swimming </a:t>
            </a:r>
            <a:r>
              <a:rPr lang="en-US" dirty="0" smtClean="0"/>
              <a:t>pool.</a:t>
            </a:r>
          </a:p>
          <a:p>
            <a:r>
              <a:rPr lang="en-US" dirty="0" smtClean="0"/>
              <a:t> </a:t>
            </a:r>
            <a:r>
              <a:rPr lang="en-US" dirty="0"/>
              <a:t>(I'm probably not going to have this much money, it's just a dream, not very real)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But (first conditional): </a:t>
            </a:r>
            <a:endParaRPr lang="en-US" dirty="0" smtClean="0"/>
          </a:p>
          <a:p>
            <a:r>
              <a:rPr lang="en-US" dirty="0" smtClean="0"/>
              <a:t>1.If </a:t>
            </a:r>
            <a:r>
              <a:rPr lang="en-US" dirty="0"/>
              <a:t>I have enough money, I'll buy some new shoes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It's much more likely that I'll have enough money to buy some shoes)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1"/>
            <a:ext cx="7315200" cy="838200"/>
          </a:xfrm>
        </p:spPr>
        <p:txBody>
          <a:bodyPr/>
          <a:lstStyle/>
          <a:p>
            <a:r>
              <a:rPr lang="en-US" b="1" dirty="0"/>
              <a:t>If I were ...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209800"/>
            <a:ext cx="7010400" cy="3429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Note that with the verb </a:t>
            </a:r>
            <a:r>
              <a:rPr lang="en-US" b="1" dirty="0">
                <a:solidFill>
                  <a:schemeClr val="tx1"/>
                </a:solidFill>
              </a:rPr>
              <a:t>To Be</a:t>
            </a:r>
            <a:r>
              <a:rPr lang="en-US" dirty="0">
                <a:solidFill>
                  <a:schemeClr val="tx1"/>
                </a:solidFill>
              </a:rPr>
              <a:t> we use IF + I / HE / SHE / IT + </a:t>
            </a:r>
            <a:r>
              <a:rPr lang="en-US" b="1" dirty="0">
                <a:solidFill>
                  <a:schemeClr val="tx1"/>
                </a:solidFill>
              </a:rPr>
              <a:t>WERE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reason we use WERE instead of WAS is because the sentence is in the Subjunctive mood.</a:t>
            </a:r>
          </a:p>
          <a:p>
            <a:r>
              <a:rPr lang="en-US" dirty="0">
                <a:solidFill>
                  <a:schemeClr val="tx1"/>
                </a:solidFill>
              </a:rPr>
              <a:t>If I were not in debt, I would quit my job.</a:t>
            </a:r>
          </a:p>
          <a:p>
            <a:r>
              <a:rPr lang="en-US" dirty="0">
                <a:solidFill>
                  <a:schemeClr val="tx1"/>
                </a:solidFill>
              </a:rPr>
              <a:t>If he were taller, he'd be accepted into the team.</a:t>
            </a:r>
          </a:p>
          <a:p>
            <a:r>
              <a:rPr lang="en-US" dirty="0">
                <a:solidFill>
                  <a:schemeClr val="tx1"/>
                </a:solidFill>
              </a:rPr>
              <a:t>She would still be correcting my grammar if she were still alive.</a:t>
            </a:r>
          </a:p>
          <a:p>
            <a:r>
              <a:rPr lang="en-US" dirty="0">
                <a:solidFill>
                  <a:schemeClr val="tx1"/>
                </a:solidFill>
              </a:rPr>
              <a:t>Though in informal English, you will hear some people say </a:t>
            </a:r>
            <a:r>
              <a:rPr lang="en-US" i="1" dirty="0">
                <a:solidFill>
                  <a:schemeClr val="tx1"/>
                </a:solidFill>
              </a:rPr>
              <a:t>If I was... If he was...</a:t>
            </a:r>
            <a:r>
              <a:rPr lang="en-US" dirty="0">
                <a:solidFill>
                  <a:schemeClr val="tx1"/>
                </a:solidFill>
              </a:rPr>
              <a:t> etc. This usage doesn't sound good though unfortunately is </a:t>
            </a:r>
            <a:r>
              <a:rPr lang="en-US" dirty="0" smtClean="0">
                <a:solidFill>
                  <a:schemeClr val="tx1"/>
                </a:solidFill>
              </a:rPr>
              <a:t>common.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dirty="0"/>
              <a:t>Could in Second Conditional sentences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667000"/>
            <a:ext cx="6400800" cy="29718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/>
                </a:solidFill>
              </a:rPr>
              <a:t>COULD can be used instead of WOULD to make the hypothetical present or future more likely.</a:t>
            </a:r>
          </a:p>
          <a:p>
            <a:r>
              <a:rPr lang="en-US" dirty="0">
                <a:solidFill>
                  <a:schemeClr val="tx1"/>
                </a:solidFill>
              </a:rPr>
              <a:t>If he trained every day, he could represent his country</a:t>
            </a:r>
          </a:p>
          <a:p>
            <a:r>
              <a:rPr lang="en-US" dirty="0">
                <a:solidFill>
                  <a:schemeClr val="tx1"/>
                </a:solidFill>
              </a:rPr>
              <a:t>If I had a little more money, I could buy a car.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609600"/>
            <a:ext cx="6629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Notice that we are thinking about a future condition. We use the </a:t>
            </a:r>
            <a:r>
              <a:rPr lang="en-US" b="1" dirty="0"/>
              <a:t>Past Simple</a:t>
            </a:r>
            <a:r>
              <a:rPr lang="en-US" dirty="0"/>
              <a:t> tense to talk about the future condition. We use </a:t>
            </a:r>
            <a:r>
              <a:rPr lang="en-US" b="1" i="1" dirty="0"/>
              <a:t>would + base verb</a:t>
            </a:r>
            <a:r>
              <a:rPr lang="en-US" dirty="0"/>
              <a:t> to talk about the future result. The important thing about the second conditional is that </a:t>
            </a:r>
            <a:r>
              <a:rPr lang="en-US" b="1" dirty="0"/>
              <a:t>there is an unreal possibility that the condition will happen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2895600"/>
          <a:ext cx="6096000" cy="2560320"/>
        </p:xfrm>
        <a:graphic>
          <a:graphicData uri="http://schemas.openxmlformats.org/drawingml/2006/table">
            <a:tbl>
              <a:tblPr/>
              <a:tblGrid>
                <a:gridCol w="914400"/>
                <a:gridCol w="2667000"/>
                <a:gridCol w="251460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 dirty="0"/>
                        <a:t>if</a:t>
                      </a:r>
                      <a:endParaRPr lang="en-US" dirty="0"/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condition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result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Past Simple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would + base verb</a:t>
                      </a:r>
                      <a:endParaRPr lang="en-US"/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 married Mary,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 would be happy.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Ram became rich,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she would marry him.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it snowed next July,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would you be surprised?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it snowed next July,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what would you do?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2438400"/>
            <a:ext cx="8153400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3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PT Serif"/>
                <a:cs typeface="Arial" pitchFamily="34" charset="0"/>
              </a:rPr>
              <a:t>Look at these example sentences: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874520"/>
          <a:ext cx="6096000" cy="3108960"/>
        </p:xfrm>
        <a:graphic>
          <a:graphicData uri="http://schemas.openxmlformats.org/drawingml/2006/table">
            <a:tbl>
              <a:tblPr/>
              <a:tblGrid>
                <a:gridCol w="2032000"/>
                <a:gridCol w="406400"/>
                <a:gridCol w="3657600"/>
              </a:tblGrid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if</a:t>
                      </a:r>
                      <a:endParaRPr lang="en-US"/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condition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i="1"/>
                        <a:t>would + base verb</a:t>
                      </a:r>
                      <a:endParaRPr lang="en-US"/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 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Past Simple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 would be happy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 married Mary.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She would marry Ram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he became rich.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Would you be surprised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it snowed next July?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What would you do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/>
                        <a:t>if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dirty="0"/>
                        <a:t>it snowed next July?</a:t>
                      </a:r>
                    </a:p>
                  </a:txBody>
                  <a:tcPr marL="76200" marR="76200" marT="76200" marB="76200">
                    <a:lnL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</TotalTime>
  <Words>300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  The second conditional  </vt:lpstr>
      <vt:lpstr>Second conditional</vt:lpstr>
      <vt:lpstr>Slide 3</vt:lpstr>
      <vt:lpstr>Slide 4</vt:lpstr>
      <vt:lpstr>Slide 5</vt:lpstr>
      <vt:lpstr>If I were ...</vt:lpstr>
      <vt:lpstr>Could in Second Conditional sentences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conditional</dc:title>
  <dc:creator>USER</dc:creator>
  <cp:lastModifiedBy>USER</cp:lastModifiedBy>
  <cp:revision>9</cp:revision>
  <dcterms:created xsi:type="dcterms:W3CDTF">2020-03-21T18:26:16Z</dcterms:created>
  <dcterms:modified xsi:type="dcterms:W3CDTF">2020-03-21T19:47:15Z</dcterms:modified>
</cp:coreProperties>
</file>