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E166A8-846B-4F8C-8485-F47470A80728}" v="2484" dt="2020-03-20T16:18:33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979" y="-500516"/>
            <a:ext cx="9144000" cy="905934"/>
          </a:xfrm>
        </p:spPr>
        <p:txBody>
          <a:bodyPr>
            <a:normAutofit/>
          </a:bodyPr>
          <a:lstStyle/>
          <a:p>
            <a:r>
              <a:rPr lang="en-US" sz="1200" b="1">
                <a:cs typeface="Calibri Light"/>
              </a:rPr>
              <a:t>Kuptimet dhe format gramatikore</a:t>
            </a:r>
            <a:endParaRPr lang="en-US" sz="120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" y="448206"/>
            <a:ext cx="11684000" cy="646059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1100">
                <a:cs typeface="Calibri"/>
              </a:rPr>
              <a:t>Pjesët e ndryshme të ligjëratës përveç kuptimit leksikor,shprehin edhe kuptime tjera të ashtuquajtura kuptime gramatikore.</a:t>
            </a:r>
            <a:endParaRPr lang="en-US" sz="1100" dirty="0">
              <a:cs typeface="Calibri"/>
            </a:endParaRPr>
          </a:p>
          <a:p>
            <a:pPr algn="l"/>
            <a:r>
              <a:rPr lang="en-US" sz="1100" dirty="0">
                <a:cs typeface="Calibri"/>
              </a:rPr>
              <a:t>Kështu psh. në fjalinë</a:t>
            </a:r>
            <a:r>
              <a:rPr lang="en-US" sz="1100" u="sng" dirty="0">
                <a:cs typeface="Calibri"/>
              </a:rPr>
              <a:t> </a:t>
            </a:r>
            <a:r>
              <a:rPr lang="en-US" sz="1100" b="1" dirty="0">
                <a:cs typeface="Calibri"/>
              </a:rPr>
              <a:t>Nxënësi lexon</a:t>
            </a:r>
            <a:r>
              <a:rPr lang="en-US" sz="1100" dirty="0">
                <a:cs typeface="Calibri"/>
              </a:rPr>
              <a:t>-emri </a:t>
            </a:r>
            <a:r>
              <a:rPr lang="en-US" sz="1100" b="1" u="sng" dirty="0">
                <a:cs typeface="Calibri"/>
              </a:rPr>
              <a:t>nxënësi</a:t>
            </a:r>
            <a:r>
              <a:rPr lang="en-US" sz="1100" b="1" dirty="0">
                <a:cs typeface="Calibri"/>
              </a:rPr>
              <a:t> përveç kuptimit leksikor ka edhe kuptimin gramatikor të gjinisë(emri I gjinisë mash.) të numrit(është në numrin njejës),të rasës(është në rasën emërore) dhe të </a:t>
            </a:r>
            <a:r>
              <a:rPr lang="en-US" sz="1100" b="1">
                <a:cs typeface="Calibri"/>
              </a:rPr>
              <a:t>trajtës(është në trajtën e shquar).</a:t>
            </a:r>
            <a:endParaRPr lang="en-US" sz="1100" b="1" dirty="0">
              <a:cs typeface="Calibri"/>
            </a:endParaRPr>
          </a:p>
          <a:p>
            <a:pPr algn="l"/>
            <a:r>
              <a:rPr lang="en-US" sz="1100">
                <a:cs typeface="Calibri"/>
              </a:rPr>
              <a:t>Këto kuptime gramatikore I kanë edhe të gjitha emrat e tjerë si:</a:t>
            </a:r>
            <a:r>
              <a:rPr lang="en-US" sz="1100" b="1">
                <a:cs typeface="Calibri"/>
              </a:rPr>
              <a:t>shkollë,shoqe,njeri,mik,detë,mal etj</a:t>
            </a:r>
            <a:r>
              <a:rPr lang="en-US" sz="1100">
                <a:cs typeface="Calibri"/>
              </a:rPr>
              <a:t>.</a:t>
            </a:r>
            <a:endParaRPr lang="en-US" sz="1100" dirty="0">
              <a:cs typeface="Calibri"/>
            </a:endParaRPr>
          </a:p>
          <a:p>
            <a:pPr algn="l"/>
            <a:r>
              <a:rPr lang="en-US" sz="1100" dirty="0">
                <a:cs typeface="Calibri"/>
              </a:rPr>
              <a:t>Edhe folja</a:t>
            </a:r>
            <a:r>
              <a:rPr lang="en-US" sz="1100" b="1" u="sng" dirty="0">
                <a:cs typeface="Calibri"/>
              </a:rPr>
              <a:t> lexon</a:t>
            </a:r>
            <a:r>
              <a:rPr lang="en-US" sz="1100" b="1" dirty="0">
                <a:cs typeface="Calibri"/>
              </a:rPr>
              <a:t> përveç kuptimit themelor leksikor,ka edhe kuptimin gramatikor të mënyrës(është në mënyrën dëftore)të kohës(është në kohën e tashme)të vetës(është në vetën e tretë)të numrit(është në </a:t>
            </a:r>
            <a:r>
              <a:rPr lang="en-US" sz="1100" b="1">
                <a:cs typeface="Calibri"/>
              </a:rPr>
              <a:t>numrin njëjës)të diatezes(është në diatezën veprore).</a:t>
            </a:r>
            <a:endParaRPr lang="en-US" sz="1100" b="1" dirty="0">
              <a:cs typeface="Calibri"/>
            </a:endParaRPr>
          </a:p>
          <a:p>
            <a:pPr algn="l"/>
            <a:r>
              <a:rPr lang="en-US" sz="1100" dirty="0">
                <a:cs typeface="Calibri"/>
              </a:rPr>
              <a:t>Të gjithë kuptimet gramatikore të pjesëve të ndryshueshme shprehen me anë të formave gramatikore. Ndërkaq format </a:t>
            </a:r>
            <a:r>
              <a:rPr lang="en-US" sz="1100">
                <a:cs typeface="Calibri"/>
              </a:rPr>
              <a:t>gramatikore shprehen:</a:t>
            </a:r>
            <a:endParaRPr lang="en-US" sz="1100" dirty="0">
              <a:cs typeface="Calibri"/>
            </a:endParaRPr>
          </a:p>
          <a:p>
            <a:pPr algn="l"/>
            <a:r>
              <a:rPr lang="en-US" sz="1100" b="1" dirty="0">
                <a:cs typeface="Calibri"/>
              </a:rPr>
              <a:t> 1.</a:t>
            </a:r>
            <a:r>
              <a:rPr lang="en-US" sz="1100" i="1" dirty="0">
                <a:cs typeface="Calibri"/>
              </a:rPr>
              <a:t>Me anë të </a:t>
            </a:r>
            <a:r>
              <a:rPr lang="en-US" sz="1100" i="1">
                <a:cs typeface="Calibri"/>
              </a:rPr>
              <a:t>mbaresave dhe prapashtesave trajtëformuese të cilat I shtohen temës së fjalës:</a:t>
            </a:r>
            <a:endParaRPr lang="en-US" sz="1100" i="1" dirty="0">
              <a:cs typeface="Calibri"/>
            </a:endParaRPr>
          </a:p>
          <a:p>
            <a:pPr algn="l"/>
            <a:r>
              <a:rPr lang="en-US" sz="1100">
                <a:cs typeface="Calibri"/>
              </a:rPr>
              <a:t>Psh. </a:t>
            </a:r>
            <a:endParaRPr lang="en-US" sz="1100" dirty="0">
              <a:cs typeface="Calibri"/>
            </a:endParaRPr>
          </a:p>
          <a:p>
            <a:pPr algn="l"/>
            <a:r>
              <a:rPr lang="en-US" sz="1100">
                <a:cs typeface="Calibri"/>
              </a:rPr>
              <a:t>Një lap-</a:t>
            </a:r>
            <a:r>
              <a:rPr lang="en-US" sz="1100" b="1">
                <a:cs typeface="Calibri"/>
              </a:rPr>
              <a:t>s </a:t>
            </a:r>
            <a:r>
              <a:rPr lang="en-US" sz="1100">
                <a:cs typeface="Calibri"/>
              </a:rPr>
              <a:t>                                                    Unë la-</a:t>
            </a:r>
            <a:r>
              <a:rPr lang="en-US" sz="1100" b="1">
                <a:cs typeface="Calibri"/>
              </a:rPr>
              <a:t>j</a:t>
            </a:r>
            <a:endParaRPr lang="en-US" sz="1100" b="1" dirty="0">
              <a:cs typeface="Calibri"/>
            </a:endParaRPr>
          </a:p>
          <a:p>
            <a:pPr algn="l"/>
            <a:r>
              <a:rPr lang="en-US" sz="1100">
                <a:cs typeface="Calibri"/>
              </a:rPr>
              <a:t>Laps-</a:t>
            </a:r>
            <a:r>
              <a:rPr lang="en-US" sz="1100" b="1">
                <a:cs typeface="Calibri"/>
              </a:rPr>
              <a:t>I </a:t>
            </a:r>
            <a:r>
              <a:rPr lang="en-US" sz="1100">
                <a:cs typeface="Calibri"/>
              </a:rPr>
              <a:t>                                                         Ti la-</a:t>
            </a:r>
            <a:r>
              <a:rPr lang="en-US" sz="1100" b="1">
                <a:cs typeface="Calibri"/>
              </a:rPr>
              <a:t>n</a:t>
            </a:r>
            <a:endParaRPr lang="en-US" sz="1100" b="1" dirty="0">
              <a:cs typeface="Calibri"/>
            </a:endParaRPr>
          </a:p>
          <a:p>
            <a:pPr algn="l"/>
            <a:r>
              <a:rPr lang="en-US" sz="1100">
                <a:cs typeface="Calibri"/>
              </a:rPr>
              <a:t>I laps-</a:t>
            </a:r>
            <a:r>
              <a:rPr lang="en-US" sz="1100" b="1">
                <a:cs typeface="Calibri"/>
              </a:rPr>
              <a:t>it</a:t>
            </a:r>
            <a:r>
              <a:rPr lang="en-US" sz="1100">
                <a:cs typeface="Calibri"/>
              </a:rPr>
              <a:t>                                                        Ne laj-</a:t>
            </a:r>
            <a:r>
              <a:rPr lang="en-US" sz="1100" b="1">
                <a:cs typeface="Calibri"/>
              </a:rPr>
              <a:t>m</a:t>
            </a:r>
            <a:endParaRPr lang="en-US" sz="1100" b="1" dirty="0">
              <a:cs typeface="Calibri"/>
            </a:endParaRPr>
          </a:p>
          <a:p>
            <a:pPr algn="l"/>
            <a:r>
              <a:rPr lang="en-US" sz="1100">
                <a:cs typeface="Calibri"/>
              </a:rPr>
              <a:t>                                                                     Ju lan-</a:t>
            </a:r>
            <a:r>
              <a:rPr lang="en-US" sz="1100" b="1">
                <a:cs typeface="Calibri"/>
              </a:rPr>
              <a:t>i  </a:t>
            </a:r>
            <a:r>
              <a:rPr lang="en-US" sz="1100">
                <a:cs typeface="Calibri"/>
              </a:rPr>
              <a:t>         </a:t>
            </a:r>
            <a:endParaRPr lang="en-US" sz="1100" dirty="0">
              <a:cs typeface="Calibri"/>
            </a:endParaRPr>
          </a:p>
          <a:p>
            <a:pPr algn="l"/>
            <a:r>
              <a:rPr lang="en-US" sz="1100" b="1">
                <a:cs typeface="Calibri"/>
              </a:rPr>
              <a:t>2.</a:t>
            </a:r>
            <a:r>
              <a:rPr lang="en-US" sz="1100" i="1">
                <a:cs typeface="Calibri"/>
              </a:rPr>
              <a:t>Me anë të ndrimeve fonetike:</a:t>
            </a:r>
            <a:endParaRPr lang="en-US" sz="1100" i="1" dirty="0">
              <a:cs typeface="Calibri"/>
            </a:endParaRPr>
          </a:p>
          <a:p>
            <a:pPr algn="l"/>
            <a:r>
              <a:rPr lang="en-US" sz="1100">
                <a:cs typeface="Calibri"/>
              </a:rPr>
              <a:t>Fik-fi</a:t>
            </a:r>
            <a:r>
              <a:rPr lang="en-US" sz="1100" b="1">
                <a:cs typeface="Calibri"/>
              </a:rPr>
              <a:t>q</a:t>
            </a:r>
            <a:r>
              <a:rPr lang="en-US" sz="1100">
                <a:cs typeface="Calibri"/>
              </a:rPr>
              <a:t>; Zog-zo</a:t>
            </a:r>
            <a:r>
              <a:rPr lang="en-US" sz="1100" b="1">
                <a:cs typeface="Calibri"/>
              </a:rPr>
              <a:t>gj</a:t>
            </a:r>
            <a:r>
              <a:rPr lang="en-US" sz="1100">
                <a:cs typeface="Calibri"/>
              </a:rPr>
              <a:t>; Dash-d</a:t>
            </a:r>
            <a:r>
              <a:rPr lang="en-US" sz="1100" b="1">
                <a:cs typeface="Calibri"/>
              </a:rPr>
              <a:t>e</a:t>
            </a:r>
            <a:r>
              <a:rPr lang="en-US" sz="1100">
                <a:cs typeface="Calibri"/>
              </a:rPr>
              <a:t>sh; Dal-d</a:t>
            </a:r>
            <a:r>
              <a:rPr lang="en-US" sz="1100" b="1">
                <a:cs typeface="Calibri"/>
              </a:rPr>
              <a:t>e</a:t>
            </a:r>
            <a:r>
              <a:rPr lang="en-US" sz="1100">
                <a:cs typeface="Calibri"/>
              </a:rPr>
              <a:t>l; Marr-m</a:t>
            </a:r>
            <a:r>
              <a:rPr lang="en-US" sz="1100" b="1">
                <a:cs typeface="Calibri"/>
              </a:rPr>
              <a:t>e</a:t>
            </a:r>
            <a:r>
              <a:rPr lang="en-US" sz="1100">
                <a:cs typeface="Calibri"/>
              </a:rPr>
              <a:t>rr.</a:t>
            </a:r>
            <a:endParaRPr lang="en-US" sz="1100" dirty="0">
              <a:cs typeface="Calibri"/>
            </a:endParaRPr>
          </a:p>
          <a:p>
            <a:pPr algn="l"/>
            <a:r>
              <a:rPr lang="en-US" sz="1100" b="1">
                <a:cs typeface="Calibri"/>
              </a:rPr>
              <a:t>3.</a:t>
            </a:r>
            <a:r>
              <a:rPr lang="en-US" sz="1100" i="1">
                <a:cs typeface="Calibri"/>
              </a:rPr>
              <a:t>Me anë të pjesëzave:</a:t>
            </a:r>
            <a:endParaRPr lang="en-US" sz="1100" i="1" dirty="0">
              <a:cs typeface="Calibri"/>
            </a:endParaRPr>
          </a:p>
          <a:p>
            <a:pPr algn="l"/>
            <a:r>
              <a:rPr lang="en-US" sz="1100">
                <a:cs typeface="Calibri"/>
              </a:rPr>
              <a:t>Shkoj-</a:t>
            </a:r>
            <a:r>
              <a:rPr lang="en-US" sz="1100" b="1">
                <a:cs typeface="Calibri"/>
              </a:rPr>
              <a:t> të</a:t>
            </a:r>
            <a:r>
              <a:rPr lang="en-US" sz="1100">
                <a:cs typeface="Calibri"/>
              </a:rPr>
              <a:t> shkoj, </a:t>
            </a:r>
            <a:r>
              <a:rPr lang="en-US" sz="1100" b="1">
                <a:cs typeface="Calibri"/>
              </a:rPr>
              <a:t>do të</a:t>
            </a:r>
            <a:r>
              <a:rPr lang="en-US" sz="1100">
                <a:cs typeface="Calibri"/>
              </a:rPr>
              <a:t> shkoj, </a:t>
            </a:r>
            <a:r>
              <a:rPr lang="en-US" sz="1100" b="1">
                <a:cs typeface="Calibri"/>
              </a:rPr>
              <a:t>për të</a:t>
            </a:r>
            <a:r>
              <a:rPr lang="en-US" sz="1100">
                <a:cs typeface="Calibri"/>
              </a:rPr>
              <a:t> shkuar.</a:t>
            </a:r>
            <a:endParaRPr lang="en-US" sz="1100" dirty="0">
              <a:cs typeface="Calibri"/>
            </a:endParaRPr>
          </a:p>
          <a:p>
            <a:pPr algn="l"/>
            <a:r>
              <a:rPr lang="en-US" sz="1100" b="1">
                <a:cs typeface="Calibri"/>
              </a:rPr>
              <a:t>4.</a:t>
            </a:r>
            <a:r>
              <a:rPr lang="en-US" sz="1100" i="1">
                <a:cs typeface="Calibri"/>
              </a:rPr>
              <a:t>Me anë të foljeve ndihmëse kam dhe jam:</a:t>
            </a:r>
            <a:endParaRPr lang="en-US" sz="1100" i="1" dirty="0">
              <a:cs typeface="Calibri"/>
            </a:endParaRPr>
          </a:p>
          <a:p>
            <a:pPr algn="l"/>
            <a:r>
              <a:rPr lang="en-US" sz="1100" b="1">
                <a:cs typeface="Calibri"/>
              </a:rPr>
              <a:t>Kam</a:t>
            </a:r>
            <a:r>
              <a:rPr lang="en-US" sz="1100">
                <a:cs typeface="Calibri"/>
              </a:rPr>
              <a:t> dalluar-</a:t>
            </a:r>
            <a:r>
              <a:rPr lang="en-US" sz="1100" b="1">
                <a:cs typeface="Calibri"/>
              </a:rPr>
              <a:t>jam</a:t>
            </a:r>
            <a:r>
              <a:rPr lang="en-US" sz="1100">
                <a:cs typeface="Calibri"/>
              </a:rPr>
              <a:t> dalluar.</a:t>
            </a:r>
            <a:endParaRPr lang="en-US" sz="1100" dirty="0">
              <a:cs typeface="Calibri"/>
            </a:endParaRPr>
          </a:p>
          <a:p>
            <a:pPr algn="l"/>
            <a:r>
              <a:rPr lang="en-US" sz="1100" b="1">
                <a:cs typeface="Calibri"/>
              </a:rPr>
              <a:t>5.</a:t>
            </a:r>
            <a:r>
              <a:rPr lang="en-US" sz="1100" i="1">
                <a:cs typeface="Calibri"/>
              </a:rPr>
              <a:t>Me anë të nyjeve të përparme:</a:t>
            </a:r>
            <a:endParaRPr lang="en-US" sz="1100" i="1" dirty="0">
              <a:cs typeface="Calibri"/>
            </a:endParaRPr>
          </a:p>
          <a:p>
            <a:pPr algn="l"/>
            <a:r>
              <a:rPr lang="en-US" sz="1100" dirty="0">
                <a:cs typeface="Calibri"/>
              </a:rPr>
              <a:t>Librat </a:t>
            </a:r>
            <a:r>
              <a:rPr lang="en-US" sz="1100" b="1" dirty="0">
                <a:cs typeface="Calibri"/>
              </a:rPr>
              <a:t>e</a:t>
            </a:r>
            <a:r>
              <a:rPr lang="en-US" sz="1100" dirty="0">
                <a:cs typeface="Calibri"/>
              </a:rPr>
              <a:t> shokëve; fletorja</a:t>
            </a:r>
            <a:r>
              <a:rPr lang="en-US" sz="1100" b="1" dirty="0">
                <a:cs typeface="Calibri"/>
              </a:rPr>
              <a:t> e</a:t>
            </a:r>
            <a:r>
              <a:rPr lang="en-US" sz="1100">
                <a:cs typeface="Calibri"/>
              </a:rPr>
              <a:t> nxënësit; lapsi</a:t>
            </a:r>
            <a:r>
              <a:rPr lang="en-US" sz="1100" b="1">
                <a:cs typeface="Calibri"/>
              </a:rPr>
              <a:t> i</a:t>
            </a:r>
            <a:r>
              <a:rPr lang="en-US" sz="1100">
                <a:cs typeface="Calibri"/>
              </a:rPr>
              <a:t> shokut.</a:t>
            </a:r>
            <a:endParaRPr lang="en-US" sz="1100" dirty="0">
              <a:cs typeface="Calibri"/>
            </a:endParaRPr>
          </a:p>
          <a:p>
            <a:pPr algn="l"/>
            <a:r>
              <a:rPr lang="en-US" sz="1100" b="1" dirty="0">
                <a:cs typeface="Calibri"/>
              </a:rPr>
              <a:t>6</a:t>
            </a:r>
            <a:r>
              <a:rPr lang="en-US" sz="1100" dirty="0">
                <a:cs typeface="Calibri"/>
              </a:rPr>
              <a:t>.</a:t>
            </a:r>
            <a:r>
              <a:rPr lang="en-US" sz="1100" i="1">
                <a:cs typeface="Calibri"/>
              </a:rPr>
              <a:t>Me mbaresa e prapashtesa dhe me ndërrime fonetike: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  prof. </a:t>
            </a:r>
            <a:r>
              <a:rPr lang="en-US" sz="1100" b="1" i="1">
                <a:cs typeface="Calibri"/>
              </a:rPr>
              <a:t>Fatime Xheladini</a:t>
            </a:r>
            <a:endParaRPr lang="en-US" sz="1100" b="1" i="1" dirty="0">
              <a:cs typeface="Calibri"/>
            </a:endParaRPr>
          </a:p>
          <a:p>
            <a:pPr algn="l"/>
            <a:r>
              <a:rPr lang="en-US" sz="1100">
                <a:cs typeface="Calibri"/>
              </a:rPr>
              <a:t>Marr-m</a:t>
            </a:r>
            <a:r>
              <a:rPr lang="en-US" sz="1100" b="1">
                <a:cs typeface="Calibri"/>
              </a:rPr>
              <a:t>o</a:t>
            </a:r>
            <a:r>
              <a:rPr lang="en-US" sz="1100">
                <a:cs typeface="Calibri"/>
              </a:rPr>
              <a:t>rr-</a:t>
            </a:r>
            <a:r>
              <a:rPr lang="en-US" sz="1100" b="1">
                <a:cs typeface="Calibri"/>
              </a:rPr>
              <a:t>a</a:t>
            </a:r>
            <a:r>
              <a:rPr lang="en-US" sz="1100">
                <a:cs typeface="Calibri"/>
              </a:rPr>
              <a:t>; Shteg-sht</a:t>
            </a:r>
            <a:r>
              <a:rPr lang="en-US" sz="1100" b="1">
                <a:cs typeface="Calibri"/>
              </a:rPr>
              <a:t>igje</a:t>
            </a:r>
            <a:r>
              <a:rPr lang="en-US" sz="1100">
                <a:cs typeface="Calibri"/>
              </a:rPr>
              <a:t>; Fito</a:t>
            </a:r>
            <a:r>
              <a:rPr lang="en-US" sz="1100" b="1">
                <a:cs typeface="Calibri"/>
              </a:rPr>
              <a:t>-j</a:t>
            </a:r>
            <a:r>
              <a:rPr lang="en-US" sz="1100">
                <a:cs typeface="Calibri"/>
              </a:rPr>
              <a:t>-fituar.</a:t>
            </a:r>
            <a:endParaRPr lang="en-US" sz="1100" dirty="0">
              <a:cs typeface="Calibri"/>
            </a:endParaRPr>
          </a:p>
          <a:p>
            <a:pPr algn="l"/>
            <a:r>
              <a:rPr lang="en-US" sz="1100">
                <a:cs typeface="Calibri"/>
              </a:rPr>
              <a:t>Kuptimet gramatikore bashkë me formën gramatikore përbëjnë një unitet të pandashëm që </a:t>
            </a:r>
            <a:r>
              <a:rPr lang="en-US" sz="1100" b="1">
                <a:cs typeface="Calibri"/>
              </a:rPr>
              <a:t>quhet kategori gramatikore.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Kuptimet dhe format gramatikore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427</cp:revision>
  <dcterms:created xsi:type="dcterms:W3CDTF">2020-03-20T15:03:58Z</dcterms:created>
  <dcterms:modified xsi:type="dcterms:W3CDTF">2020-03-20T16:19:40Z</dcterms:modified>
</cp:coreProperties>
</file>