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E999C-A626-4E6B-B60A-5197FC18320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4D2AD-53E3-4E29-86E8-B60D6A77B5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1440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Gjymtyr</a:t>
            </a:r>
            <a:r>
              <a:rPr lang="sq-AL" sz="2800" b="1" dirty="0" smtClean="0"/>
              <a:t>ët kryesore dhe të dyta të fjalisë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534400" cy="5486400"/>
          </a:xfrm>
        </p:spPr>
        <p:txBody>
          <a:bodyPr>
            <a:normAutofit/>
          </a:bodyPr>
          <a:lstStyle/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Fjalitë dykryegjymtyrëshe përbëhen prej dy pjesëve kryesore,prej </a:t>
            </a:r>
            <a:r>
              <a:rPr lang="sq-AL" sz="2400" b="1" dirty="0" smtClean="0">
                <a:solidFill>
                  <a:schemeClr val="tx1"/>
                </a:solidFill>
              </a:rPr>
              <a:t>kryefjalës </a:t>
            </a:r>
            <a:r>
              <a:rPr lang="sq-AL" sz="2400" dirty="0" smtClean="0">
                <a:solidFill>
                  <a:schemeClr val="tx1"/>
                </a:solidFill>
              </a:rPr>
              <a:t>dhe </a:t>
            </a:r>
            <a:r>
              <a:rPr lang="sq-AL" sz="2400" b="1" dirty="0" smtClean="0">
                <a:solidFill>
                  <a:schemeClr val="tx1"/>
                </a:solidFill>
              </a:rPr>
              <a:t>kallëzuesit.</a:t>
            </a:r>
          </a:p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Këto dy gjymtyrë kryesore në të vërtetë janë qendra bërthamore me të cilat lidhen edhe shumë pjesë të tjera si fjalë përcaktuese a plotësuese.</a:t>
            </a:r>
          </a:p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Psh. </a:t>
            </a:r>
            <a:r>
              <a:rPr lang="sq-AL" sz="2400" b="1" dirty="0" smtClean="0">
                <a:solidFill>
                  <a:schemeClr val="tx1"/>
                </a:solidFill>
              </a:rPr>
              <a:t>Jeta</a:t>
            </a:r>
            <a:r>
              <a:rPr lang="sq-AL" sz="2400" dirty="0" smtClean="0">
                <a:solidFill>
                  <a:schemeClr val="tx1"/>
                </a:solidFill>
              </a:rPr>
              <a:t> pa punë </a:t>
            </a:r>
            <a:r>
              <a:rPr lang="sq-AL" sz="2400" b="1" dirty="0" smtClean="0">
                <a:solidFill>
                  <a:schemeClr val="tx1"/>
                </a:solidFill>
              </a:rPr>
              <a:t>është një pleqëri </a:t>
            </a:r>
            <a:r>
              <a:rPr lang="sq-AL" sz="2400" dirty="0" smtClean="0">
                <a:solidFill>
                  <a:schemeClr val="tx1"/>
                </a:solidFill>
              </a:rPr>
              <a:t>e parakohshme.</a:t>
            </a:r>
          </a:p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Vet termi kryefjalë tregon se ajo është gjymtyra kryesore e fjalisë dykryegjymtyrëshe dhe e vetmja pjesë e pavarur gramatikisht.</a:t>
            </a:r>
          </a:p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Kryefjala është frymori a sendi që e kryen veprimin kur folja kallzues është në diatezën veprore: psh. </a:t>
            </a:r>
          </a:p>
          <a:p>
            <a:pPr algn="l"/>
            <a:r>
              <a:rPr lang="sq-AL" sz="2400" b="1" dirty="0" smtClean="0">
                <a:solidFill>
                  <a:schemeClr val="tx1"/>
                </a:solidFill>
              </a:rPr>
              <a:t>Mjekët i shërojnë </a:t>
            </a:r>
            <a:r>
              <a:rPr lang="sq-AL" sz="2400" dirty="0" smtClean="0">
                <a:solidFill>
                  <a:schemeClr val="tx1"/>
                </a:solidFill>
              </a:rPr>
              <a:t>sëmundjet,</a:t>
            </a:r>
            <a:r>
              <a:rPr lang="sq-AL" sz="2400" b="1" dirty="0" smtClean="0">
                <a:solidFill>
                  <a:schemeClr val="tx1"/>
                </a:solidFill>
              </a:rPr>
              <a:t>mësuesit</a:t>
            </a:r>
            <a:r>
              <a:rPr lang="sq-AL" sz="2400" dirty="0" smtClean="0">
                <a:solidFill>
                  <a:schemeClr val="tx1"/>
                </a:solidFill>
              </a:rPr>
              <a:t> gabimet.</a:t>
            </a:r>
          </a:p>
          <a:p>
            <a:pPr algn="l"/>
            <a:r>
              <a:rPr lang="sq-AL" sz="2400" dirty="0" smtClean="0">
                <a:solidFill>
                  <a:schemeClr val="tx1"/>
                </a:solidFill>
              </a:rPr>
              <a:t>Kryefjala kryesisht shprehet me të gjitha llojet e </a:t>
            </a:r>
            <a:r>
              <a:rPr lang="sq-AL" sz="2400" b="1" dirty="0" smtClean="0">
                <a:solidFill>
                  <a:schemeClr val="tx1"/>
                </a:solidFill>
              </a:rPr>
              <a:t>emrave(të përgjithshëm,të përveçëm,përmbledhës etj).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10600" cy="838199"/>
          </a:xfrm>
        </p:spPr>
        <p:txBody>
          <a:bodyPr>
            <a:normAutofit/>
          </a:bodyPr>
          <a:lstStyle/>
          <a:p>
            <a:pPr algn="l"/>
            <a:r>
              <a:rPr lang="sq-AL" sz="3200" b="1" dirty="0" smtClean="0"/>
              <a:t>Kundrina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8610600" cy="5791200"/>
          </a:xfrm>
        </p:spPr>
        <p:txBody>
          <a:bodyPr>
            <a:normAutofit lnSpcReduction="10000"/>
          </a:bodyPr>
          <a:lstStyle/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Kundrina është gjymtyrë e dytë e fjalisë e shprehur me emër,me përemër,me një fjalë të emërzuar a me togfjalësh që tregon sendin a frymorin,mbi të cilin bie veprimi i shprehur nga folja.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Kundrina mund të jetë e drejtë dhe e zhdrejtë.</a:t>
            </a:r>
          </a:p>
          <a:p>
            <a:pPr algn="l"/>
            <a:r>
              <a:rPr lang="sq-AL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Kundrina e drejtë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Kundrinë e drejtë quhet gjymtyra e shprehur me një emër a përemër në rasën kallëzore pa parafjalë që plotëson kuptimin e foljeve kalimtare të diatezës veprore. 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Psh. Puna përtërin edhe lëkurën,edhe gjakun,edhe shpirtin.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Librat ndriçojnë shpirtin,lartësojnë njeriun,zgjojnë në të aspiratat më të mira,mprehin mendjen dhe zbusin zemrën e tij.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Kundrina e drejtë shprehet  edhe me përemra vetorë,dëftorë,pyetës,të pacaktuar etj.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Kundrina e drejtë u përgjigjet pyetjeve: kë?, cilin? , cilën?, cilët?, cilat?, ç’?, ç’farë?.</a:t>
            </a:r>
          </a:p>
          <a:p>
            <a:endParaRPr lang="sq-AL" dirty="0" smtClean="0"/>
          </a:p>
          <a:p>
            <a:endParaRPr lang="sq-AL" dirty="0"/>
          </a:p>
          <a:p>
            <a:endParaRPr lang="sq-AL" dirty="0" smtClean="0"/>
          </a:p>
          <a:p>
            <a:endParaRPr lang="sq-AL" dirty="0"/>
          </a:p>
          <a:p>
            <a:endParaRPr lang="sq-AL" dirty="0" smtClean="0"/>
          </a:p>
          <a:p>
            <a:endParaRPr lang="sq-AL" dirty="0"/>
          </a:p>
          <a:p>
            <a:endParaRPr lang="sq-AL" dirty="0" smtClean="0"/>
          </a:p>
          <a:p>
            <a:endParaRPr lang="sq-AL" dirty="0"/>
          </a:p>
          <a:p>
            <a:endParaRPr lang="sq-A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1"/>
            <a:ext cx="7772400" cy="990600"/>
          </a:xfrm>
        </p:spPr>
        <p:txBody>
          <a:bodyPr>
            <a:normAutofit/>
          </a:bodyPr>
          <a:lstStyle/>
          <a:p>
            <a:pPr algn="l"/>
            <a:r>
              <a:rPr lang="sq-AL" sz="2800" b="1" dirty="0" smtClean="0"/>
              <a:t>Kundrina e zhdrejtë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458200" cy="5486400"/>
          </a:xfrm>
        </p:spPr>
        <p:txBody>
          <a:bodyPr>
            <a:normAutofit/>
          </a:bodyPr>
          <a:lstStyle/>
          <a:p>
            <a:pPr algn="l"/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Në dallim nga kundrina e drejtë,kundrina e zhdrejtë është më e larmishme dhe mjaft heterogjene.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Quhet e zhdrejtë sepse veprimi i foljes më parë bie mbi kundrinën e drejtë e pastaj në kundrinën e zhdrejtë.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Psh. I shkrova një letër </a:t>
            </a:r>
            <a:r>
              <a:rPr lang="sq-A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shokut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sq-A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Letrën e shkrova me </a:t>
            </a:r>
            <a:r>
              <a:rPr lang="sq-A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sq-AL" sz="2400" b="1" dirty="0" smtClean="0">
                <a:solidFill>
                  <a:schemeClr val="tx1"/>
                </a:solidFill>
              </a:rPr>
              <a:t>aps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Siç shihet në këto shembuj emri </a:t>
            </a:r>
            <a:r>
              <a:rPr lang="sq-A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shokut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në dhanore lidhet me foljen </a:t>
            </a:r>
            <a:r>
              <a:rPr lang="sq-A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shkruaj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nëpërmjet emrit në kallëzore </a:t>
            </a:r>
            <a:r>
              <a:rPr lang="sq-AL" sz="2400" b="1" dirty="0" smtClean="0">
                <a:solidFill>
                  <a:schemeClr val="tx1"/>
                </a:solidFill>
              </a:rPr>
              <a:t>letër</a:t>
            </a:r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sq-A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Kundrina e zhdrejtë mund të përdoret pa parafjalë por mund të përdoret edhe me parafjalë në emërore,kallëzore e rrjedhore.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340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Gjymtyrët kryesore dhe të dyta të fjalisë</vt:lpstr>
      <vt:lpstr>Kundrina</vt:lpstr>
      <vt:lpstr>Kundrina e zhdrejtë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Gjymtyrët kryesore dhe të dyta të fjalisë</dc:title>
  <dc:creator>selim</dc:creator>
  <cp:lastModifiedBy>selim</cp:lastModifiedBy>
  <cp:revision>5</cp:revision>
  <dcterms:created xsi:type="dcterms:W3CDTF">2020-03-27T16:26:59Z</dcterms:created>
  <dcterms:modified xsi:type="dcterms:W3CDTF">2020-03-27T17:11:16Z</dcterms:modified>
</cp:coreProperties>
</file>